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matic SC"/>
      <p:regular r:id="rId23"/>
      <p:bold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CDE4F1-FB7E-49D6-B831-5AA50A0D269E}">
  <a:tblStyle styleId="{A2CDE4F1-FB7E-49D6-B831-5AA50A0D26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AmaticSC-bold.fntdata"/><Relationship Id="rId23"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518d3a44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518d3a44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51dba60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51dba60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51dba60f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51dba60f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51dba60f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51dba60f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51dba60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51dba60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51dba60f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51dba60f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518d3a4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518d3a4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518d3a44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518d3a44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3e707ae15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68" name="Google Shape;68;g363e707ae1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518d3a4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518d3a4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4518d3a4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4518d3a4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518d3a44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518d3a44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518d3a44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518d3a44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518d3a4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518d3a4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3784d5c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73784d5c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66215" y="710940"/>
            <a:ext cx="6571200" cy="5463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866215" y="1952625"/>
            <a:ext cx="6571200" cy="25623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3" name="Google Shape;53;p13"/>
          <p:cNvSpPr txBox="1"/>
          <p:nvPr>
            <p:ph idx="10" type="dt"/>
          </p:nvPr>
        </p:nvSpPr>
        <p:spPr>
          <a:xfrm>
            <a:off x="7988204" y="4795805"/>
            <a:ext cx="743100" cy="228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420833" y="4793879"/>
            <a:ext cx="2895000" cy="2286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14439" y="0"/>
            <a:ext cx="9115120" cy="5143500"/>
          </a:xfrm>
          <a:prstGeom prst="rect">
            <a:avLst/>
          </a:prstGeom>
          <a:noFill/>
          <a:ln>
            <a:noFill/>
          </a:ln>
        </p:spPr>
      </p:pic>
      <p:pic>
        <p:nvPicPr>
          <p:cNvPr id="63" name="Google Shape;63;p14"/>
          <p:cNvPicPr preferRelativeResize="0"/>
          <p:nvPr/>
        </p:nvPicPr>
        <p:blipFill>
          <a:blip r:embed="rId4">
            <a:alphaModFix/>
          </a:blip>
          <a:stretch>
            <a:fillRect/>
          </a:stretch>
        </p:blipFill>
        <p:spPr>
          <a:xfrm>
            <a:off x="4712175" y="1363900"/>
            <a:ext cx="3942625" cy="3533175"/>
          </a:xfrm>
          <a:prstGeom prst="rect">
            <a:avLst/>
          </a:prstGeom>
          <a:noFill/>
          <a:ln cap="flat" cmpd="sng" w="28575">
            <a:solidFill>
              <a:srgbClr val="595959"/>
            </a:solidFill>
            <a:prstDash val="solid"/>
            <a:round/>
            <a:headEnd len="sm" w="sm" type="none"/>
            <a:tailEnd len="sm" w="sm" type="none"/>
          </a:ln>
        </p:spPr>
      </p:pic>
      <p:pic>
        <p:nvPicPr>
          <p:cNvPr id="64" name="Google Shape;64;p14"/>
          <p:cNvPicPr preferRelativeResize="0"/>
          <p:nvPr/>
        </p:nvPicPr>
        <p:blipFill>
          <a:blip r:embed="rId5">
            <a:alphaModFix/>
          </a:blip>
          <a:stretch>
            <a:fillRect/>
          </a:stretch>
        </p:blipFill>
        <p:spPr>
          <a:xfrm>
            <a:off x="424000" y="1363900"/>
            <a:ext cx="4057151" cy="3582451"/>
          </a:xfrm>
          <a:prstGeom prst="rect">
            <a:avLst/>
          </a:prstGeom>
          <a:noFill/>
          <a:ln cap="flat" cmpd="sng" w="28575">
            <a:solidFill>
              <a:srgbClr val="FFFFFF"/>
            </a:solidFill>
            <a:prstDash val="solid"/>
            <a:round/>
            <a:headEnd len="sm" w="sm" type="none"/>
            <a:tailEnd len="sm" w="sm" type="none"/>
          </a:ln>
        </p:spPr>
      </p:pic>
      <p:sp>
        <p:nvSpPr>
          <p:cNvPr id="65" name="Google Shape;65;p14"/>
          <p:cNvSpPr txBox="1"/>
          <p:nvPr/>
        </p:nvSpPr>
        <p:spPr>
          <a:xfrm>
            <a:off x="424000" y="310275"/>
            <a:ext cx="8230800" cy="969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5100">
                <a:solidFill>
                  <a:srgbClr val="0000FF"/>
                </a:solidFill>
                <a:latin typeface="Amatic SC"/>
                <a:ea typeface="Amatic SC"/>
                <a:cs typeface="Amatic SC"/>
                <a:sym typeface="Amatic SC"/>
              </a:rPr>
              <a:t>DIASPOCARE Vulnerability MANAGEMENT</a:t>
            </a:r>
            <a:endParaRPr b="1" sz="4700">
              <a:solidFill>
                <a:srgbClr val="FFFFFF"/>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0" y="3"/>
            <a:ext cx="9144002" cy="5124794"/>
          </a:xfrm>
          <a:prstGeom prst="rect">
            <a:avLst/>
          </a:prstGeom>
          <a:noFill/>
          <a:ln>
            <a:noFill/>
          </a:ln>
        </p:spPr>
      </p:pic>
      <p:sp>
        <p:nvSpPr>
          <p:cNvPr id="137" name="Google Shape;137;p23"/>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Remediation Actions</a:t>
            </a:r>
            <a:endParaRPr b="1"/>
          </a:p>
        </p:txBody>
      </p:sp>
      <p:sp>
        <p:nvSpPr>
          <p:cNvPr id="138" name="Google Shape;138;p23"/>
          <p:cNvSpPr txBox="1"/>
          <p:nvPr>
            <p:ph idx="1" type="body"/>
          </p:nvPr>
        </p:nvSpPr>
        <p:spPr>
          <a:xfrm>
            <a:off x="311700" y="1157925"/>
            <a:ext cx="4260300" cy="37116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Char char="❖"/>
            </a:pPr>
            <a:r>
              <a:rPr b="1" lang="en" sz="1600">
                <a:solidFill>
                  <a:schemeClr val="dk1"/>
                </a:solidFill>
              </a:rPr>
              <a:t>Patching:</a:t>
            </a:r>
            <a:r>
              <a:rPr lang="en" sz="1600">
                <a:solidFill>
                  <a:schemeClr val="dk1"/>
                </a:solidFill>
              </a:rPr>
              <a:t> Apply vendor patches or updates.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Configuration Change:</a:t>
            </a:r>
            <a:r>
              <a:rPr lang="en" sz="1600">
                <a:solidFill>
                  <a:schemeClr val="dk1"/>
                </a:solidFill>
              </a:rPr>
              <a:t> Modify system configurations or disable vulnerable services.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Mitigation:</a:t>
            </a:r>
            <a:r>
              <a:rPr lang="en" sz="1600">
                <a:solidFill>
                  <a:schemeClr val="dk1"/>
                </a:solidFill>
              </a:rPr>
              <a:t> Apply compensating controls (e.g., WAF rules) if patching is not immediately possible.</a:t>
            </a:r>
            <a:endParaRPr sz="1600">
              <a:solidFill>
                <a:schemeClr val="dk1"/>
              </a:solidFill>
            </a:endParaRPr>
          </a:p>
          <a:p>
            <a:pPr indent="-323850" lvl="0" marL="457200" rtl="0" algn="l">
              <a:spcBef>
                <a:spcPts val="0"/>
              </a:spcBef>
              <a:spcAft>
                <a:spcPts val="0"/>
              </a:spcAft>
              <a:buClr>
                <a:schemeClr val="dk1"/>
              </a:buClr>
              <a:buSzPts val="1500"/>
              <a:buChar char="❖"/>
            </a:pPr>
            <a:r>
              <a:rPr b="1" lang="en" sz="1600">
                <a:solidFill>
                  <a:schemeClr val="dk1"/>
                </a:solidFill>
              </a:rPr>
              <a:t>Removal:</a:t>
            </a:r>
            <a:r>
              <a:rPr lang="en" sz="1600">
                <a:solidFill>
                  <a:schemeClr val="dk1"/>
                </a:solidFill>
              </a:rPr>
              <a:t> Decommission or replace vulnerable systems/components.</a:t>
            </a:r>
            <a:br>
              <a:rPr lang="en" sz="1100">
                <a:solidFill>
                  <a:schemeClr val="dk1"/>
                </a:solidFill>
              </a:rPr>
            </a:br>
            <a:endParaRPr sz="1100">
              <a:solidFill>
                <a:schemeClr val="dk1"/>
              </a:solidFill>
            </a:endParaRPr>
          </a:p>
          <a:p>
            <a:pPr indent="0" lvl="0" marL="0" rtl="0" algn="l">
              <a:spcBef>
                <a:spcPts val="1200"/>
              </a:spcBef>
              <a:spcAft>
                <a:spcPts val="1200"/>
              </a:spcAft>
              <a:buNone/>
            </a:pPr>
            <a:r>
              <a:t/>
            </a:r>
            <a:endParaRPr/>
          </a:p>
        </p:txBody>
      </p:sp>
      <p:pic>
        <p:nvPicPr>
          <p:cNvPr id="139" name="Google Shape;139;p23"/>
          <p:cNvPicPr preferRelativeResize="0"/>
          <p:nvPr/>
        </p:nvPicPr>
        <p:blipFill>
          <a:blip r:embed="rId4">
            <a:alphaModFix/>
          </a:blip>
          <a:stretch>
            <a:fillRect/>
          </a:stretch>
        </p:blipFill>
        <p:spPr>
          <a:xfrm>
            <a:off x="4998075" y="1799633"/>
            <a:ext cx="3541251" cy="22745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3452"/>
            <a:ext cx="9144000" cy="5136596"/>
          </a:xfrm>
          <a:prstGeom prst="rect">
            <a:avLst/>
          </a:prstGeom>
          <a:noFill/>
          <a:ln>
            <a:noFill/>
          </a:ln>
        </p:spPr>
      </p:pic>
      <p:sp>
        <p:nvSpPr>
          <p:cNvPr id="145" name="Google Shape;145;p24"/>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Verification and Validation</a:t>
            </a:r>
            <a:endParaRPr b="1"/>
          </a:p>
        </p:txBody>
      </p:sp>
      <p:sp>
        <p:nvSpPr>
          <p:cNvPr id="146" name="Google Shape;146;p24"/>
          <p:cNvSpPr txBox="1"/>
          <p:nvPr>
            <p:ph idx="1" type="body"/>
          </p:nvPr>
        </p:nvSpPr>
        <p:spPr>
          <a:xfrm>
            <a:off x="4572000" y="1152475"/>
            <a:ext cx="4260300" cy="341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Re-scan withi</a:t>
            </a:r>
            <a:r>
              <a:rPr lang="en">
                <a:solidFill>
                  <a:schemeClr val="dk1"/>
                </a:solidFill>
              </a:rPr>
              <a:t>n</a:t>
            </a:r>
            <a:r>
              <a:rPr lang="en">
                <a:solidFill>
                  <a:schemeClr val="dk1"/>
                </a:solidFill>
              </a:rPr>
              <a:t> 24–72 hours after remediation to confirm closure.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QA team or vulnerability management team signs off on resolution.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Update asset invento</a:t>
            </a:r>
            <a:r>
              <a:rPr lang="en">
                <a:solidFill>
                  <a:schemeClr val="dk1"/>
                </a:solidFill>
              </a:rPr>
              <a:t>ry and configuration management database (CMDB).</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Update Change Management Documents</a:t>
            </a:r>
            <a:endParaRPr>
              <a:solidFill>
                <a:schemeClr val="dk1"/>
              </a:solidFill>
            </a:endParaRPr>
          </a:p>
          <a:p>
            <a:pPr indent="0" lvl="0" marL="0" rtl="0" algn="l">
              <a:spcBef>
                <a:spcPts val="1200"/>
              </a:spcBef>
              <a:spcAft>
                <a:spcPts val="1200"/>
              </a:spcAft>
              <a:buNone/>
            </a:pPr>
            <a:r>
              <a:t/>
            </a:r>
            <a:endParaRPr/>
          </a:p>
        </p:txBody>
      </p:sp>
      <p:pic>
        <p:nvPicPr>
          <p:cNvPr id="147" name="Google Shape;147;p24"/>
          <p:cNvPicPr preferRelativeResize="0"/>
          <p:nvPr/>
        </p:nvPicPr>
        <p:blipFill>
          <a:blip r:embed="rId4">
            <a:alphaModFix/>
          </a:blip>
          <a:stretch>
            <a:fillRect/>
          </a:stretch>
        </p:blipFill>
        <p:spPr>
          <a:xfrm>
            <a:off x="311700" y="1152475"/>
            <a:ext cx="4107124"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0" y="9959"/>
            <a:ext cx="9144002" cy="5123583"/>
          </a:xfrm>
          <a:prstGeom prst="rect">
            <a:avLst/>
          </a:prstGeom>
          <a:noFill/>
          <a:ln>
            <a:noFill/>
          </a:ln>
        </p:spPr>
      </p:pic>
      <p:sp>
        <p:nvSpPr>
          <p:cNvPr id="153" name="Google Shape;153;p25"/>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Exceptions Process</a:t>
            </a:r>
            <a:endParaRPr b="1"/>
          </a:p>
        </p:txBody>
      </p:sp>
      <p:sp>
        <p:nvSpPr>
          <p:cNvPr id="154" name="Google Shape;154;p25"/>
          <p:cNvSpPr txBox="1"/>
          <p:nvPr>
            <p:ph idx="1" type="body"/>
          </p:nvPr>
        </p:nvSpPr>
        <p:spPr>
          <a:xfrm>
            <a:off x="311700" y="1125975"/>
            <a:ext cx="4381200" cy="34164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Submit exception request including:</a:t>
            </a:r>
            <a:endParaRPr b="1"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Business justification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Risk acceptance statement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Proposed compensating controls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Duration of the exception</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Review and approval by CISO or Risk Committee.</a:t>
            </a:r>
            <a:endParaRPr b="1"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All exceptions documented and reviewed quarterly</a:t>
            </a:r>
            <a:endParaRPr b="1" sz="1600">
              <a:solidFill>
                <a:schemeClr val="dk1"/>
              </a:solidFill>
            </a:endParaRPr>
          </a:p>
        </p:txBody>
      </p:sp>
      <p:pic>
        <p:nvPicPr>
          <p:cNvPr id="155" name="Google Shape;155;p25"/>
          <p:cNvPicPr preferRelativeResize="0"/>
          <p:nvPr/>
        </p:nvPicPr>
        <p:blipFill>
          <a:blip r:embed="rId4">
            <a:alphaModFix/>
          </a:blip>
          <a:stretch>
            <a:fillRect/>
          </a:stretch>
        </p:blipFill>
        <p:spPr>
          <a:xfrm>
            <a:off x="5010925" y="1316300"/>
            <a:ext cx="3494775" cy="3144399"/>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0" y="8983"/>
            <a:ext cx="9143999" cy="5125533"/>
          </a:xfrm>
          <a:prstGeom prst="rect">
            <a:avLst/>
          </a:prstGeom>
          <a:noFill/>
          <a:ln>
            <a:noFill/>
          </a:ln>
        </p:spPr>
      </p:pic>
      <p:sp>
        <p:nvSpPr>
          <p:cNvPr id="161" name="Google Shape;161;p26"/>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320"/>
              <a:t>Metrics and Reporting</a:t>
            </a:r>
            <a:endParaRPr b="1" sz="2320"/>
          </a:p>
        </p:txBody>
      </p:sp>
      <p:sp>
        <p:nvSpPr>
          <p:cNvPr id="162" name="Google Shape;162;p26"/>
          <p:cNvSpPr txBox="1"/>
          <p:nvPr>
            <p:ph idx="1" type="body"/>
          </p:nvPr>
        </p:nvSpPr>
        <p:spPr>
          <a:xfrm>
            <a:off x="4572000" y="1134800"/>
            <a:ext cx="4260300" cy="36993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Char char="❖"/>
            </a:pPr>
            <a:r>
              <a:rPr lang="en">
                <a:solidFill>
                  <a:schemeClr val="dk1"/>
                </a:solidFill>
              </a:rPr>
              <a:t>Number of open vulnerabilities by severity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Mean Time to Remediate (MTTR)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Compliance with SLAs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Aging vulnerabilities report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Top 10 vulnerable assets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Reports delivered weekly to IT management, monthly to senior leadership.</a:t>
            </a:r>
            <a:endParaRPr>
              <a:solidFill>
                <a:schemeClr val="dk1"/>
              </a:solidFill>
            </a:endParaRPr>
          </a:p>
          <a:p>
            <a:pPr indent="0" lvl="0" marL="0" rtl="0" algn="l">
              <a:spcBef>
                <a:spcPts val="1200"/>
              </a:spcBef>
              <a:spcAft>
                <a:spcPts val="1200"/>
              </a:spcAft>
              <a:buNone/>
            </a:pPr>
            <a:r>
              <a:t/>
            </a:r>
            <a:endParaRPr/>
          </a:p>
        </p:txBody>
      </p:sp>
      <p:pic>
        <p:nvPicPr>
          <p:cNvPr id="163" name="Google Shape;163;p26"/>
          <p:cNvPicPr preferRelativeResize="0"/>
          <p:nvPr/>
        </p:nvPicPr>
        <p:blipFill rotWithShape="1">
          <a:blip r:embed="rId4">
            <a:alphaModFix/>
          </a:blip>
          <a:srcRect b="-4060" l="0" r="0" t="4060"/>
          <a:stretch/>
        </p:blipFill>
        <p:spPr>
          <a:xfrm>
            <a:off x="592100" y="1197525"/>
            <a:ext cx="3579250" cy="1740950"/>
          </a:xfrm>
          <a:prstGeom prst="rect">
            <a:avLst/>
          </a:prstGeom>
          <a:noFill/>
          <a:ln cap="flat" cmpd="sng" w="28575">
            <a:solidFill>
              <a:schemeClr val="dk2"/>
            </a:solidFill>
            <a:prstDash val="solid"/>
            <a:round/>
            <a:headEnd len="sm" w="sm" type="none"/>
            <a:tailEnd len="sm" w="sm" type="none"/>
          </a:ln>
        </p:spPr>
      </p:pic>
      <p:pic>
        <p:nvPicPr>
          <p:cNvPr id="164" name="Google Shape;164;p26"/>
          <p:cNvPicPr preferRelativeResize="0"/>
          <p:nvPr/>
        </p:nvPicPr>
        <p:blipFill>
          <a:blip r:embed="rId5">
            <a:alphaModFix/>
          </a:blip>
          <a:stretch>
            <a:fillRect/>
          </a:stretch>
        </p:blipFill>
        <p:spPr>
          <a:xfrm>
            <a:off x="592100" y="3087950"/>
            <a:ext cx="3579250" cy="17409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14439" y="0"/>
            <a:ext cx="9115120" cy="5143500"/>
          </a:xfrm>
          <a:prstGeom prst="rect">
            <a:avLst/>
          </a:prstGeom>
          <a:noFill/>
          <a:ln>
            <a:noFill/>
          </a:ln>
        </p:spPr>
      </p:pic>
      <p:sp>
        <p:nvSpPr>
          <p:cNvPr id="170" name="Google Shape;170;p27"/>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2500"/>
              <a:t>Continuous Improvement</a:t>
            </a:r>
            <a:endParaRPr sz="2500"/>
          </a:p>
        </p:txBody>
      </p:sp>
      <p:sp>
        <p:nvSpPr>
          <p:cNvPr id="171" name="Google Shape;171;p27"/>
          <p:cNvSpPr txBox="1"/>
          <p:nvPr>
            <p:ph idx="1" type="body"/>
          </p:nvPr>
        </p:nvSpPr>
        <p:spPr>
          <a:xfrm>
            <a:off x="311700" y="1105025"/>
            <a:ext cx="4608000" cy="37380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Quarterly process reviews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Incorporate lessons learned from incidents and audits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Stay aligned with latest threat trends and technologies</a:t>
            </a:r>
            <a:endParaRPr>
              <a:solidFill>
                <a:schemeClr val="dk1"/>
              </a:solidFill>
            </a:endParaRPr>
          </a:p>
          <a:p>
            <a:pPr indent="0" lvl="0" marL="0" rtl="0" algn="l">
              <a:spcBef>
                <a:spcPts val="1200"/>
              </a:spcBef>
              <a:spcAft>
                <a:spcPts val="1200"/>
              </a:spcAft>
              <a:buNone/>
            </a:pPr>
            <a:r>
              <a:t/>
            </a:r>
            <a:endParaRPr/>
          </a:p>
        </p:txBody>
      </p:sp>
      <p:pic>
        <p:nvPicPr>
          <p:cNvPr id="172" name="Google Shape;172;p27"/>
          <p:cNvPicPr preferRelativeResize="0"/>
          <p:nvPr/>
        </p:nvPicPr>
        <p:blipFill>
          <a:blip r:embed="rId4">
            <a:alphaModFix/>
          </a:blip>
          <a:stretch>
            <a:fillRect/>
          </a:stretch>
        </p:blipFill>
        <p:spPr>
          <a:xfrm>
            <a:off x="5188325" y="1717850"/>
            <a:ext cx="3454876" cy="2459026"/>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8"/>
          <p:cNvPicPr preferRelativeResize="0"/>
          <p:nvPr/>
        </p:nvPicPr>
        <p:blipFill>
          <a:blip r:embed="rId3">
            <a:alphaModFix/>
          </a:blip>
          <a:stretch>
            <a:fillRect/>
          </a:stretch>
        </p:blipFill>
        <p:spPr>
          <a:xfrm>
            <a:off x="0" y="3452"/>
            <a:ext cx="9144000" cy="5136596"/>
          </a:xfrm>
          <a:prstGeom prst="rect">
            <a:avLst/>
          </a:prstGeom>
          <a:noFill/>
          <a:ln>
            <a:noFill/>
          </a:ln>
        </p:spPr>
      </p:pic>
      <p:sp>
        <p:nvSpPr>
          <p:cNvPr id="178" name="Google Shape;178;p28"/>
          <p:cNvSpPr txBox="1"/>
          <p:nvPr>
            <p:ph type="title"/>
          </p:nvPr>
        </p:nvSpPr>
        <p:spPr>
          <a:xfrm>
            <a:off x="311700" y="292625"/>
            <a:ext cx="8520600" cy="5727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t>Findings,Training &amp; Awareness, Change MNGMT</a:t>
            </a:r>
            <a:endParaRPr b="1" sz="2220"/>
          </a:p>
        </p:txBody>
      </p:sp>
      <p:sp>
        <p:nvSpPr>
          <p:cNvPr id="179" name="Google Shape;179;p28"/>
          <p:cNvSpPr txBox="1"/>
          <p:nvPr>
            <p:ph idx="1" type="body"/>
          </p:nvPr>
        </p:nvSpPr>
        <p:spPr>
          <a:xfrm>
            <a:off x="311700" y="993150"/>
            <a:ext cx="4177200" cy="4026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b="1" lang="en" sz="1528">
                <a:solidFill>
                  <a:schemeClr val="dk1"/>
                </a:solidFill>
              </a:rPr>
              <a:t>Findings:</a:t>
            </a:r>
            <a:endParaRPr b="1" sz="1528">
              <a:solidFill>
                <a:schemeClr val="dk1"/>
              </a:solidFill>
            </a:endParaRPr>
          </a:p>
          <a:p>
            <a:pPr indent="-325680" lvl="0" marL="457200" rtl="0" algn="l">
              <a:lnSpc>
                <a:spcPct val="105000"/>
              </a:lnSpc>
              <a:spcBef>
                <a:spcPts val="1200"/>
              </a:spcBef>
              <a:spcAft>
                <a:spcPts val="0"/>
              </a:spcAft>
              <a:buClr>
                <a:schemeClr val="dk1"/>
              </a:buClr>
              <a:buSzPts val="1529"/>
              <a:buChar char="❖"/>
            </a:pPr>
            <a:r>
              <a:rPr b="1" lang="en" sz="1528">
                <a:solidFill>
                  <a:schemeClr val="dk1"/>
                </a:solidFill>
              </a:rPr>
              <a:t>SSL Certificate Mismatch:</a:t>
            </a:r>
            <a:r>
              <a:rPr lang="en" sz="1528">
                <a:solidFill>
                  <a:schemeClr val="dk1"/>
                </a:solidFill>
              </a:rPr>
              <a:t> CN does not align with hostnames, risking trust and encryption integrity.</a:t>
            </a:r>
            <a:endParaRPr sz="1528">
              <a:solidFill>
                <a:schemeClr val="dk1"/>
              </a:solidFill>
            </a:endParaRPr>
          </a:p>
          <a:p>
            <a:pPr indent="-325680" lvl="0" marL="457200" rtl="0" algn="l">
              <a:lnSpc>
                <a:spcPct val="105000"/>
              </a:lnSpc>
              <a:spcBef>
                <a:spcPts val="0"/>
              </a:spcBef>
              <a:spcAft>
                <a:spcPts val="0"/>
              </a:spcAft>
              <a:buClr>
                <a:schemeClr val="dk1"/>
              </a:buClr>
              <a:buSzPts val="1529"/>
              <a:buChar char="❖"/>
            </a:pPr>
            <a:r>
              <a:rPr b="1" lang="en" sz="1528">
                <a:solidFill>
                  <a:schemeClr val="dk1"/>
                </a:solidFill>
              </a:rPr>
              <a:t>Splunk Dashboard Exposure:</a:t>
            </a:r>
            <a:r>
              <a:rPr lang="en" sz="1528">
                <a:solidFill>
                  <a:schemeClr val="dk1"/>
                </a:solidFill>
              </a:rPr>
              <a:t> Drilldown components may leak user data when shared improperly.</a:t>
            </a:r>
            <a:endParaRPr sz="1528">
              <a:solidFill>
                <a:schemeClr val="dk1"/>
              </a:solidFill>
            </a:endParaRPr>
          </a:p>
          <a:p>
            <a:pPr indent="-325680" lvl="0" marL="457200" rtl="0" algn="l">
              <a:lnSpc>
                <a:spcPct val="105000"/>
              </a:lnSpc>
              <a:spcBef>
                <a:spcPts val="0"/>
              </a:spcBef>
              <a:spcAft>
                <a:spcPts val="0"/>
              </a:spcAft>
              <a:buClr>
                <a:schemeClr val="dk1"/>
              </a:buClr>
              <a:buSzPts val="1529"/>
              <a:buChar char="❖"/>
            </a:pPr>
            <a:r>
              <a:rPr b="1" lang="en" sz="1528">
                <a:solidFill>
                  <a:schemeClr val="dk1"/>
                </a:solidFill>
              </a:rPr>
              <a:t>Patch Management Gaps:</a:t>
            </a:r>
            <a:r>
              <a:rPr lang="en" sz="1528">
                <a:solidFill>
                  <a:schemeClr val="dk1"/>
                </a:solidFill>
              </a:rPr>
              <a:t> Delays in applying vendor updates increase exposure windows.</a:t>
            </a:r>
            <a:endParaRPr sz="1528">
              <a:solidFill>
                <a:schemeClr val="dk1"/>
              </a:solidFill>
            </a:endParaRPr>
          </a:p>
          <a:p>
            <a:pPr indent="-325680" lvl="0" marL="457200" rtl="0" algn="l">
              <a:lnSpc>
                <a:spcPct val="105000"/>
              </a:lnSpc>
              <a:spcBef>
                <a:spcPts val="0"/>
              </a:spcBef>
              <a:spcAft>
                <a:spcPts val="0"/>
              </a:spcAft>
              <a:buClr>
                <a:schemeClr val="dk1"/>
              </a:buClr>
              <a:buSzPts val="1529"/>
              <a:buChar char="❖"/>
            </a:pPr>
            <a:r>
              <a:rPr b="1" lang="en" sz="1528">
                <a:solidFill>
                  <a:schemeClr val="dk1"/>
                </a:solidFill>
              </a:rPr>
              <a:t>Access Control Weaknesses:</a:t>
            </a:r>
            <a:r>
              <a:rPr lang="en" sz="1528">
                <a:solidFill>
                  <a:schemeClr val="dk1"/>
                </a:solidFill>
              </a:rPr>
              <a:t> Over-permissioned users and lack of RBAC enforcement.</a:t>
            </a:r>
            <a:endParaRPr sz="1528">
              <a:solidFill>
                <a:schemeClr val="dk1"/>
              </a:solidFill>
            </a:endParaRPr>
          </a:p>
          <a:p>
            <a:pPr indent="-325680" lvl="0" marL="457200" rtl="0" algn="l">
              <a:lnSpc>
                <a:spcPct val="105000"/>
              </a:lnSpc>
              <a:spcBef>
                <a:spcPts val="0"/>
              </a:spcBef>
              <a:spcAft>
                <a:spcPts val="0"/>
              </a:spcAft>
              <a:buClr>
                <a:schemeClr val="dk1"/>
              </a:buClr>
              <a:buSzPts val="1529"/>
              <a:buChar char="❖"/>
            </a:pPr>
            <a:r>
              <a:rPr b="1" lang="en" sz="1528">
                <a:solidFill>
                  <a:schemeClr val="dk1"/>
                </a:solidFill>
              </a:rPr>
              <a:t>Monitoring Deficiencies:</a:t>
            </a:r>
            <a:r>
              <a:rPr lang="en" sz="1528">
                <a:solidFill>
                  <a:schemeClr val="dk1"/>
                </a:solidFill>
              </a:rPr>
              <a:t> Limited visibility into dashboard sharing and user behavior</a:t>
            </a:r>
            <a:endParaRPr sz="1225"/>
          </a:p>
        </p:txBody>
      </p:sp>
      <p:sp>
        <p:nvSpPr>
          <p:cNvPr id="180" name="Google Shape;180;p28"/>
          <p:cNvSpPr txBox="1"/>
          <p:nvPr>
            <p:ph idx="1" type="body"/>
          </p:nvPr>
        </p:nvSpPr>
        <p:spPr>
          <a:xfrm>
            <a:off x="4572000" y="993150"/>
            <a:ext cx="4260300" cy="4026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358"/>
              <a:buFont typeface="Arial"/>
              <a:buNone/>
            </a:pPr>
            <a:r>
              <a:rPr b="1" lang="en" sz="1400">
                <a:solidFill>
                  <a:schemeClr val="dk1"/>
                </a:solidFill>
              </a:rPr>
              <a:t>T</a:t>
            </a:r>
            <a:r>
              <a:rPr b="1" lang="en" sz="1400">
                <a:solidFill>
                  <a:schemeClr val="dk1"/>
                </a:solidFill>
              </a:rPr>
              <a:t>raining Deploy targeted role-based training modules covering:</a:t>
            </a:r>
            <a:endParaRPr b="1" sz="1400">
              <a:solidFill>
                <a:schemeClr val="dk1"/>
              </a:solidFill>
            </a:endParaRPr>
          </a:p>
          <a:p>
            <a:pPr indent="-317500" lvl="0" marL="457200" rtl="0" algn="l">
              <a:lnSpc>
                <a:spcPct val="105000"/>
              </a:lnSpc>
              <a:spcBef>
                <a:spcPts val="1200"/>
              </a:spcBef>
              <a:spcAft>
                <a:spcPts val="0"/>
              </a:spcAft>
              <a:buClr>
                <a:schemeClr val="dk1"/>
              </a:buClr>
              <a:buSzPts val="1400"/>
              <a:buChar char="❖"/>
            </a:pPr>
            <a:r>
              <a:rPr lang="en" sz="1400">
                <a:solidFill>
                  <a:schemeClr val="dk1"/>
                </a:solidFill>
              </a:rPr>
              <a:t>Secure dashboard creation and sharing</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Data handling best practices</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latin typeface="Times New Roman"/>
                <a:ea typeface="Times New Roman"/>
                <a:cs typeface="Times New Roman"/>
                <a:sym typeface="Times New Roman"/>
              </a:rPr>
              <a:t> </a:t>
            </a:r>
            <a:r>
              <a:rPr lang="en" sz="1400">
                <a:solidFill>
                  <a:schemeClr val="dk1"/>
                </a:solidFill>
              </a:rPr>
              <a:t>Incident escalation procedures</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Compliance responsibilities for HIPAA and internal policy</a:t>
            </a:r>
            <a:endParaRPr sz="1400">
              <a:solidFill>
                <a:schemeClr val="dk1"/>
              </a:solidFill>
            </a:endParaRPr>
          </a:p>
          <a:p>
            <a:pPr indent="0" lvl="0" marL="0" rtl="0" algn="l">
              <a:lnSpc>
                <a:spcPct val="105000"/>
              </a:lnSpc>
              <a:spcBef>
                <a:spcPts val="1200"/>
              </a:spcBef>
              <a:spcAft>
                <a:spcPts val="0"/>
              </a:spcAft>
              <a:buClr>
                <a:schemeClr val="dk1"/>
              </a:buClr>
              <a:buSzPts val="358"/>
              <a:buFont typeface="Arial"/>
              <a:buNone/>
            </a:pPr>
            <a:r>
              <a:rPr b="1" lang="en" sz="1400">
                <a:solidFill>
                  <a:schemeClr val="dk1"/>
                </a:solidFill>
              </a:rPr>
              <a:t> CM Recommendations : (</a:t>
            </a:r>
            <a:r>
              <a:rPr lang="en" sz="1400">
                <a:solidFill>
                  <a:schemeClr val="dk1"/>
                </a:solidFill>
              </a:rPr>
              <a:t>change management policy update</a:t>
            </a:r>
            <a:r>
              <a:rPr b="1" lang="en" sz="1400">
                <a:solidFill>
                  <a:schemeClr val="dk1"/>
                </a:solidFill>
              </a:rPr>
              <a:t>)</a:t>
            </a:r>
            <a:endParaRPr b="1" sz="1400">
              <a:solidFill>
                <a:schemeClr val="dk1"/>
              </a:solidFill>
            </a:endParaRPr>
          </a:p>
          <a:p>
            <a:pPr indent="-317500" lvl="0" marL="457200" rtl="0" algn="l">
              <a:lnSpc>
                <a:spcPct val="105000"/>
              </a:lnSpc>
              <a:spcBef>
                <a:spcPts val="1200"/>
              </a:spcBef>
              <a:spcAft>
                <a:spcPts val="0"/>
              </a:spcAft>
              <a:buClr>
                <a:schemeClr val="dk1"/>
              </a:buClr>
              <a:buSzPts val="1400"/>
              <a:buChar char="❖"/>
            </a:pPr>
            <a:r>
              <a:rPr lang="en" sz="1400">
                <a:solidFill>
                  <a:schemeClr val="dk1"/>
                </a:solidFill>
              </a:rPr>
              <a:t>Require formal approval and rollback plans for all dashboard and system changes</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Maintain version control and audit logs for Splunk and other critical platforms</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Integrate change documentation with incident response and compliance workflows</a:t>
            </a:r>
            <a:endParaRPr sz="1400">
              <a:solidFill>
                <a:schemeClr val="dk1"/>
              </a:solidFill>
            </a:endParaRPr>
          </a:p>
          <a:p>
            <a:pPr indent="0" lvl="0" marL="0" rtl="0" algn="l">
              <a:lnSpc>
                <a:spcPct val="105000"/>
              </a:lnSpc>
              <a:spcBef>
                <a:spcPts val="1200"/>
              </a:spcBef>
              <a:spcAft>
                <a:spcPts val="1200"/>
              </a:spcAft>
              <a:buSzPts val="358"/>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0" y="3"/>
            <a:ext cx="9144002" cy="5124794"/>
          </a:xfrm>
          <a:prstGeom prst="rect">
            <a:avLst/>
          </a:prstGeom>
          <a:noFill/>
          <a:ln>
            <a:noFill/>
          </a:ln>
        </p:spPr>
      </p:pic>
      <p:sp>
        <p:nvSpPr>
          <p:cNvPr id="186" name="Google Shape;186;p29"/>
          <p:cNvSpPr txBox="1"/>
          <p:nvPr>
            <p:ph type="title"/>
          </p:nvPr>
        </p:nvSpPr>
        <p:spPr>
          <a:xfrm>
            <a:off x="477950" y="445025"/>
            <a:ext cx="8174400" cy="5727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QAs and Concerns</a:t>
            </a:r>
            <a:endParaRPr b="1"/>
          </a:p>
        </p:txBody>
      </p:sp>
      <p:sp>
        <p:nvSpPr>
          <p:cNvPr id="187" name="Google Shape;187;p29"/>
          <p:cNvSpPr txBox="1"/>
          <p:nvPr>
            <p:ph idx="1" type="body"/>
          </p:nvPr>
        </p:nvSpPr>
        <p:spPr>
          <a:xfrm>
            <a:off x="477950" y="1235625"/>
            <a:ext cx="8144700" cy="3766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Analysis excel document: What is the meaning of the rows at the very bottom?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Why there is no “unique vulnerability identifier” in the reports?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Difficulty to search by the vulnerability name on (NVD, CVE, CWE, MITRE-ATTACKS, FIRST(CVSS))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Vulnerabilities not having</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CVSS 2, 3</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Available exploitation (TRUE/FALSE)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Severity</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Publication date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No data at all</a:t>
            </a:r>
            <a:endParaRPr sz="1600">
              <a:solidFill>
                <a:schemeClr val="dk1"/>
              </a:solidFill>
            </a:endParaRPr>
          </a:p>
          <a:p>
            <a:pPr indent="0" lvl="0" marL="0" rtl="0" algn="l">
              <a:spcBef>
                <a:spcPts val="1200"/>
              </a:spcBef>
              <a:spcAft>
                <a:spcPts val="1200"/>
              </a:spcAft>
              <a:buNone/>
            </a:pPr>
            <a:r>
              <a:t/>
            </a:r>
            <a:endParaRPr/>
          </a:p>
        </p:txBody>
      </p:sp>
      <p:pic>
        <p:nvPicPr>
          <p:cNvPr id="188" name="Google Shape;188;p29"/>
          <p:cNvPicPr preferRelativeResize="0"/>
          <p:nvPr/>
        </p:nvPicPr>
        <p:blipFill>
          <a:blip r:embed="rId4">
            <a:alphaModFix/>
          </a:blip>
          <a:stretch>
            <a:fillRect/>
          </a:stretch>
        </p:blipFill>
        <p:spPr>
          <a:xfrm>
            <a:off x="5196525" y="2430325"/>
            <a:ext cx="2598275" cy="24037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7360" y="0"/>
            <a:ext cx="9069283" cy="5143501"/>
          </a:xfrm>
          <a:prstGeom prst="rect">
            <a:avLst/>
          </a:prstGeom>
          <a:noFill/>
          <a:ln>
            <a:noFill/>
          </a:ln>
        </p:spPr>
      </p:pic>
      <p:sp>
        <p:nvSpPr>
          <p:cNvPr id="71" name="Google Shape;71;p15"/>
          <p:cNvSpPr/>
          <p:nvPr/>
        </p:nvSpPr>
        <p:spPr>
          <a:xfrm>
            <a:off x="4193925" y="0"/>
            <a:ext cx="4912725" cy="5143500"/>
          </a:xfrm>
          <a:prstGeom prst="flowChartProcess">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72" name="Google Shape;72;p15"/>
          <p:cNvGraphicFramePr/>
          <p:nvPr/>
        </p:nvGraphicFramePr>
        <p:xfrm>
          <a:off x="4312088" y="73150"/>
          <a:ext cx="3000000" cy="3000000"/>
        </p:xfrm>
        <a:graphic>
          <a:graphicData uri="http://schemas.openxmlformats.org/drawingml/2006/table">
            <a:tbl>
              <a:tblPr>
                <a:noFill/>
                <a:tableStyleId>{A2CDE4F1-FB7E-49D6-B831-5AA50A0D269E}</a:tableStyleId>
              </a:tblPr>
              <a:tblGrid>
                <a:gridCol w="4676375"/>
              </a:tblGrid>
              <a:tr h="381000">
                <a:tc>
                  <a:txBody>
                    <a:bodyPr/>
                    <a:lstStyle/>
                    <a:p>
                      <a:pPr indent="0" lvl="0" marL="0" rtl="0" algn="ctr">
                        <a:spcBef>
                          <a:spcPts val="0"/>
                        </a:spcBef>
                        <a:spcAft>
                          <a:spcPts val="0"/>
                        </a:spcAft>
                        <a:buClr>
                          <a:schemeClr val="dk1"/>
                        </a:buClr>
                        <a:buSzPts val="1100"/>
                        <a:buFont typeface="Arial"/>
                        <a:buNone/>
                      </a:pPr>
                      <a:r>
                        <a:rPr b="1" lang="en" sz="1900">
                          <a:solidFill>
                            <a:schemeClr val="dk1"/>
                          </a:solidFill>
                        </a:rPr>
                        <a:t>Vulnerability Management</a:t>
                      </a:r>
                      <a:endParaRPr b="1" sz="19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rPr>
                        <a:t>Team Members</a:t>
                      </a:r>
                      <a:endParaRPr sz="15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Marius</a:t>
                      </a:r>
                      <a:endParaRPr sz="15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Stella</a:t>
                      </a:r>
                      <a:endParaRPr sz="15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Hamdiya</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Danny</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highlight>
                            <a:srgbClr val="FFFF00"/>
                          </a:highlight>
                        </a:rPr>
                        <a:t>Ola</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Jessie</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Kate</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Greg</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Osen</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r h="381000">
                <a:tc>
                  <a:txBody>
                    <a:bodyPr/>
                    <a:lstStyle/>
                    <a:p>
                      <a:pPr indent="0" lvl="0" marL="0" rtl="0" algn="ctr">
                        <a:lnSpc>
                          <a:spcPct val="115000"/>
                        </a:lnSpc>
                        <a:spcBef>
                          <a:spcPts val="0"/>
                        </a:spcBef>
                        <a:spcAft>
                          <a:spcPts val="0"/>
                        </a:spcAft>
                        <a:buNone/>
                      </a:pPr>
                      <a:r>
                        <a:rPr b="1" lang="en" sz="1500">
                          <a:solidFill>
                            <a:schemeClr val="dk1"/>
                          </a:solidFill>
                          <a:highlight>
                            <a:srgbClr val="FFFF00"/>
                          </a:highlight>
                        </a:rPr>
                        <a:t>Ishmael</a:t>
                      </a:r>
                      <a:endParaRPr b="1" sz="1500">
                        <a:solidFill>
                          <a:schemeClr val="dk1"/>
                        </a:solidFill>
                        <a:highlight>
                          <a:srgbClr val="FFFF00"/>
                        </a:high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1"/>
                    </a:solidFill>
                  </a:tcPr>
                </a:tc>
              </a:tr>
            </a:tbl>
          </a:graphicData>
        </a:graphic>
      </p:graphicFrame>
      <p:pic>
        <p:nvPicPr>
          <p:cNvPr id="73" name="Google Shape;73;p15"/>
          <p:cNvPicPr preferRelativeResize="0"/>
          <p:nvPr/>
        </p:nvPicPr>
        <p:blipFill>
          <a:blip r:embed="rId4">
            <a:alphaModFix/>
          </a:blip>
          <a:stretch>
            <a:fillRect/>
          </a:stretch>
        </p:blipFill>
        <p:spPr>
          <a:xfrm>
            <a:off x="205150" y="1226175"/>
            <a:ext cx="3793737" cy="2449253"/>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0" y="16718"/>
            <a:ext cx="9144002" cy="5110064"/>
          </a:xfrm>
          <a:prstGeom prst="rect">
            <a:avLst/>
          </a:prstGeom>
          <a:noFill/>
          <a:ln>
            <a:noFill/>
          </a:ln>
        </p:spPr>
      </p:pic>
      <p:sp>
        <p:nvSpPr>
          <p:cNvPr id="79" name="Google Shape;79;p16"/>
          <p:cNvSpPr txBox="1"/>
          <p:nvPr>
            <p:ph idx="4294967295" type="title"/>
          </p:nvPr>
        </p:nvSpPr>
        <p:spPr>
          <a:xfrm>
            <a:off x="311700" y="426838"/>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t> Kick-off Meeting</a:t>
            </a:r>
            <a:endParaRPr sz="3900"/>
          </a:p>
        </p:txBody>
      </p:sp>
      <p:sp>
        <p:nvSpPr>
          <p:cNvPr id="80" name="Google Shape;80;p16"/>
          <p:cNvSpPr txBox="1"/>
          <p:nvPr>
            <p:ph idx="4294967295" type="body"/>
          </p:nvPr>
        </p:nvSpPr>
        <p:spPr>
          <a:xfrm>
            <a:off x="311700" y="1084525"/>
            <a:ext cx="8520600" cy="3909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330200" lvl="0" marL="457200" rtl="0" algn="l">
              <a:lnSpc>
                <a:spcPct val="100000"/>
              </a:lnSpc>
              <a:spcBef>
                <a:spcPts val="0"/>
              </a:spcBef>
              <a:spcAft>
                <a:spcPts val="0"/>
              </a:spcAft>
              <a:buClr>
                <a:schemeClr val="dk1"/>
              </a:buClr>
              <a:buSzPct val="100000"/>
              <a:buChar char="❖"/>
            </a:pPr>
            <a:r>
              <a:rPr b="1" lang="en" sz="6400">
                <a:solidFill>
                  <a:schemeClr val="dk1"/>
                </a:solidFill>
              </a:rPr>
              <a:t>Kick-off Meeting</a:t>
            </a:r>
            <a:r>
              <a:rPr lang="en" sz="6400">
                <a:solidFill>
                  <a:schemeClr val="dk1"/>
                </a:solidFill>
              </a:rPr>
              <a:t> (with IT and Security Manager)</a:t>
            </a:r>
            <a:endParaRPr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Security Team and System Owners </a:t>
            </a:r>
            <a:r>
              <a:rPr lang="en" sz="6400">
                <a:solidFill>
                  <a:schemeClr val="dk1"/>
                </a:solidFill>
              </a:rPr>
              <a:t>(Sys Admin, DevOps, Devs, DBAs, GRC, etc…)</a:t>
            </a:r>
            <a:endParaRPr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Reviewing Pentest and vulnerabilities scan reports </a:t>
            </a:r>
            <a:endParaRPr b="1"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Scope</a:t>
            </a:r>
            <a:r>
              <a:rPr lang="en" sz="6400">
                <a:solidFill>
                  <a:schemeClr val="dk1"/>
                </a:solidFill>
              </a:rPr>
              <a:t> (All assets)</a:t>
            </a:r>
            <a:endParaRPr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Risk-based Prioritization</a:t>
            </a:r>
            <a:endParaRPr b="1" sz="6400">
              <a:solidFill>
                <a:schemeClr val="dk1"/>
              </a:solidFill>
            </a:endParaRPr>
          </a:p>
          <a:p>
            <a:pPr indent="-330200" lvl="2" marL="1371600" rtl="0" algn="l">
              <a:lnSpc>
                <a:spcPct val="100000"/>
              </a:lnSpc>
              <a:spcBef>
                <a:spcPts val="0"/>
              </a:spcBef>
              <a:spcAft>
                <a:spcPts val="0"/>
              </a:spcAft>
              <a:buClr>
                <a:schemeClr val="dk1"/>
              </a:buClr>
              <a:buSzPct val="100000"/>
              <a:buChar char="■"/>
            </a:pPr>
            <a:r>
              <a:rPr b="1" lang="en" sz="6400">
                <a:solidFill>
                  <a:schemeClr val="dk1"/>
                </a:solidFill>
              </a:rPr>
              <a:t>High</a:t>
            </a:r>
            <a:r>
              <a:rPr lang="en" sz="6400">
                <a:solidFill>
                  <a:schemeClr val="dk1"/>
                </a:solidFill>
              </a:rPr>
              <a:t> —-&gt; Medium Severity</a:t>
            </a:r>
            <a:endParaRPr sz="6400">
              <a:solidFill>
                <a:schemeClr val="dk1"/>
              </a:solidFill>
            </a:endParaRPr>
          </a:p>
          <a:p>
            <a:pPr indent="-330200" lvl="2" marL="1371600" rtl="0" algn="l">
              <a:lnSpc>
                <a:spcPct val="100000"/>
              </a:lnSpc>
              <a:spcBef>
                <a:spcPts val="0"/>
              </a:spcBef>
              <a:spcAft>
                <a:spcPts val="0"/>
              </a:spcAft>
              <a:buClr>
                <a:schemeClr val="dk1"/>
              </a:buClr>
              <a:buSzPct val="100000"/>
              <a:buChar char="■"/>
            </a:pPr>
            <a:r>
              <a:rPr lang="en" sz="6400">
                <a:solidFill>
                  <a:schemeClr val="dk1"/>
                </a:solidFill>
              </a:rPr>
              <a:t>CVSS 2,3 scores</a:t>
            </a:r>
            <a:endParaRPr sz="6400">
              <a:solidFill>
                <a:schemeClr val="dk1"/>
              </a:solidFill>
            </a:endParaRPr>
          </a:p>
          <a:p>
            <a:pPr indent="-330200" lvl="2" marL="1371600" rtl="0" algn="l">
              <a:lnSpc>
                <a:spcPct val="100000"/>
              </a:lnSpc>
              <a:spcBef>
                <a:spcPts val="0"/>
              </a:spcBef>
              <a:spcAft>
                <a:spcPts val="0"/>
              </a:spcAft>
              <a:buClr>
                <a:schemeClr val="dk1"/>
              </a:buClr>
              <a:buSzPct val="100000"/>
              <a:buChar char="■"/>
            </a:pPr>
            <a:r>
              <a:rPr b="1" lang="en" sz="6400">
                <a:solidFill>
                  <a:schemeClr val="dk1"/>
                </a:solidFill>
              </a:rPr>
              <a:t>External </a:t>
            </a:r>
            <a:r>
              <a:rPr lang="en" sz="6400">
                <a:solidFill>
                  <a:schemeClr val="dk1"/>
                </a:solidFill>
              </a:rPr>
              <a:t>—--&gt; Internal vulnerabilities (Internet-facing (external) vulnerabilities should generally be remediated before internal)</a:t>
            </a:r>
            <a:endParaRPr sz="6400">
              <a:solidFill>
                <a:schemeClr val="dk1"/>
              </a:solidFill>
            </a:endParaRPr>
          </a:p>
          <a:p>
            <a:pPr indent="-330200" lvl="2" marL="1371600" rtl="0" algn="l">
              <a:lnSpc>
                <a:spcPct val="100000"/>
              </a:lnSpc>
              <a:spcBef>
                <a:spcPts val="0"/>
              </a:spcBef>
              <a:spcAft>
                <a:spcPts val="0"/>
              </a:spcAft>
              <a:buClr>
                <a:schemeClr val="dk1"/>
              </a:buClr>
              <a:buSzPct val="100000"/>
              <a:buChar char="■"/>
            </a:pPr>
            <a:r>
              <a:rPr b="1" lang="en" sz="6400">
                <a:solidFill>
                  <a:schemeClr val="dk1"/>
                </a:solidFill>
              </a:rPr>
              <a:t>Remediation Timeframe</a:t>
            </a:r>
            <a:endParaRPr b="1" sz="6400">
              <a:solidFill>
                <a:schemeClr val="dk1"/>
              </a:solidFill>
            </a:endParaRPr>
          </a:p>
          <a:p>
            <a:pPr indent="-330200" lvl="2" marL="1371600" rtl="0" algn="l">
              <a:lnSpc>
                <a:spcPct val="100000"/>
              </a:lnSpc>
              <a:spcBef>
                <a:spcPts val="0"/>
              </a:spcBef>
              <a:spcAft>
                <a:spcPts val="0"/>
              </a:spcAft>
              <a:buClr>
                <a:schemeClr val="dk1"/>
              </a:buClr>
              <a:buSzPct val="100000"/>
              <a:buChar char="■"/>
            </a:pPr>
            <a:r>
              <a:rPr b="1" lang="en" sz="6400">
                <a:solidFill>
                  <a:schemeClr val="dk1"/>
                </a:solidFill>
              </a:rPr>
              <a:t>Asset Criticality</a:t>
            </a:r>
            <a:endParaRPr b="1" sz="6400">
              <a:solidFill>
                <a:schemeClr val="dk1"/>
              </a:solidFill>
            </a:endParaRPr>
          </a:p>
          <a:p>
            <a:pPr indent="-330200" lvl="2" marL="1371600" rtl="0" algn="l">
              <a:lnSpc>
                <a:spcPct val="100000"/>
              </a:lnSpc>
              <a:spcBef>
                <a:spcPts val="0"/>
              </a:spcBef>
              <a:spcAft>
                <a:spcPts val="0"/>
              </a:spcAft>
              <a:buClr>
                <a:schemeClr val="dk1"/>
              </a:buClr>
              <a:buSzPct val="100000"/>
              <a:buChar char="■"/>
            </a:pPr>
            <a:r>
              <a:rPr b="1" lang="en" sz="6400">
                <a:solidFill>
                  <a:schemeClr val="dk1"/>
                </a:solidFill>
              </a:rPr>
              <a:t>Exploit Availability</a:t>
            </a:r>
            <a:endParaRPr b="1"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Assigning responsibilities and roles </a:t>
            </a:r>
            <a:endParaRPr b="1" sz="6400">
              <a:solidFill>
                <a:schemeClr val="dk1"/>
              </a:solidFill>
            </a:endParaRPr>
          </a:p>
          <a:p>
            <a:pPr indent="0" lvl="0" marL="0" rtl="0" algn="l">
              <a:lnSpc>
                <a:spcPct val="100000"/>
              </a:lnSpc>
              <a:spcBef>
                <a:spcPts val="0"/>
              </a:spcBef>
              <a:spcAft>
                <a:spcPts val="0"/>
              </a:spcAft>
              <a:buNone/>
            </a:pPr>
            <a:r>
              <a:t/>
            </a:r>
            <a:endParaRPr sz="6400">
              <a:solidFill>
                <a:schemeClr val="dk1"/>
              </a:solidFill>
            </a:endParaRPr>
          </a:p>
          <a:p>
            <a:pPr indent="-330200" lvl="0" marL="457200" rtl="0" algn="l">
              <a:lnSpc>
                <a:spcPct val="100000"/>
              </a:lnSpc>
              <a:spcBef>
                <a:spcPts val="0"/>
              </a:spcBef>
              <a:spcAft>
                <a:spcPts val="0"/>
              </a:spcAft>
              <a:buClr>
                <a:schemeClr val="dk1"/>
              </a:buClr>
              <a:buSzPct val="100000"/>
              <a:buChar char="❖"/>
            </a:pPr>
            <a:r>
              <a:rPr b="1" lang="en" sz="6400">
                <a:solidFill>
                  <a:schemeClr val="dk1"/>
                </a:solidFill>
              </a:rPr>
              <a:t>Risk Appetite</a:t>
            </a:r>
            <a:r>
              <a:rPr lang="en" sz="6400">
                <a:solidFill>
                  <a:schemeClr val="dk1"/>
                </a:solidFill>
              </a:rPr>
              <a:t> ($15.000)</a:t>
            </a:r>
            <a:endParaRPr sz="6400">
              <a:solidFill>
                <a:schemeClr val="dk1"/>
              </a:solidFill>
            </a:endParaRPr>
          </a:p>
          <a:p>
            <a:pPr indent="-330200" lvl="0" marL="457200" rtl="0" algn="l">
              <a:lnSpc>
                <a:spcPct val="100000"/>
              </a:lnSpc>
              <a:spcBef>
                <a:spcPts val="0"/>
              </a:spcBef>
              <a:spcAft>
                <a:spcPts val="0"/>
              </a:spcAft>
              <a:buClr>
                <a:schemeClr val="dk1"/>
              </a:buClr>
              <a:buSzPct val="100000"/>
              <a:buChar char="❖"/>
            </a:pPr>
            <a:r>
              <a:rPr b="1" lang="en" sz="6400">
                <a:solidFill>
                  <a:schemeClr val="dk1"/>
                </a:solidFill>
              </a:rPr>
              <a:t>Creating a POA&amp;M</a:t>
            </a:r>
            <a:endParaRPr b="1"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Vulnerabilities reporting on the POA&amp;M</a:t>
            </a:r>
            <a:endParaRPr b="1" sz="6400">
              <a:solidFill>
                <a:schemeClr val="dk1"/>
              </a:solidFill>
            </a:endParaRPr>
          </a:p>
          <a:p>
            <a:pPr indent="-330200" lvl="1" marL="914400" rtl="0" algn="l">
              <a:lnSpc>
                <a:spcPct val="100000"/>
              </a:lnSpc>
              <a:spcBef>
                <a:spcPts val="0"/>
              </a:spcBef>
              <a:spcAft>
                <a:spcPts val="0"/>
              </a:spcAft>
              <a:buClr>
                <a:schemeClr val="dk1"/>
              </a:buClr>
              <a:buSzPct val="100000"/>
              <a:buChar char="➢"/>
            </a:pPr>
            <a:r>
              <a:rPr b="1" lang="en" sz="6400">
                <a:solidFill>
                  <a:schemeClr val="dk1"/>
                </a:solidFill>
              </a:rPr>
              <a:t>Vulnerabilities remediation planning and Milestones</a:t>
            </a:r>
            <a:endParaRPr b="1" sz="6400">
              <a:solidFill>
                <a:schemeClr val="dk1"/>
              </a:solidFill>
            </a:endParaRPr>
          </a:p>
          <a:p>
            <a:pPr indent="0" lvl="0" marL="457200" rtl="0" algn="l">
              <a:lnSpc>
                <a:spcPct val="100000"/>
              </a:lnSpc>
              <a:spcBef>
                <a:spcPts val="0"/>
              </a:spcBef>
              <a:spcAft>
                <a:spcPts val="0"/>
              </a:spcAft>
              <a:buNone/>
            </a:pPr>
            <a:r>
              <a:t/>
            </a:r>
            <a:endParaRPr sz="6400">
              <a:solidFill>
                <a:schemeClr val="dk1"/>
              </a:solidFill>
            </a:endParaRPr>
          </a:p>
          <a:p>
            <a:pPr indent="0" lvl="0" marL="0" rtl="0" algn="l">
              <a:lnSpc>
                <a:spcPct val="100000"/>
              </a:lnSpc>
              <a:spcBef>
                <a:spcPts val="0"/>
              </a:spcBef>
              <a:spcAft>
                <a:spcPts val="0"/>
              </a:spcAft>
              <a:buNone/>
            </a:pPr>
            <a:r>
              <a:t/>
            </a:r>
            <a:endParaRPr sz="1679">
              <a:solidFill>
                <a:schemeClr val="dk1"/>
              </a:solidFill>
            </a:endParaRPr>
          </a:p>
          <a:p>
            <a:pPr indent="0" lvl="0" marL="0" rtl="0" algn="l">
              <a:lnSpc>
                <a:spcPct val="100000"/>
              </a:lnSpc>
              <a:spcBef>
                <a:spcPts val="0"/>
              </a:spcBef>
              <a:spcAft>
                <a:spcPts val="0"/>
              </a:spcAft>
              <a:buNone/>
            </a:pPr>
            <a:r>
              <a:t/>
            </a:r>
            <a:endParaRPr sz="1679">
              <a:solidFill>
                <a:schemeClr val="dk1"/>
              </a:solidFill>
            </a:endParaRPr>
          </a:p>
          <a:p>
            <a:pPr indent="0" lvl="0" marL="0" rtl="0" algn="ctr">
              <a:lnSpc>
                <a:spcPct val="100000"/>
              </a:lnSpc>
              <a:spcBef>
                <a:spcPts val="0"/>
              </a:spcBef>
              <a:spcAft>
                <a:spcPts val="0"/>
              </a:spcAft>
              <a:buClr>
                <a:schemeClr val="dk1"/>
              </a:buClr>
              <a:buSzPct val="58928"/>
              <a:buFont typeface="Arial"/>
              <a:buNone/>
            </a:pPr>
            <a:r>
              <a:t/>
            </a:r>
            <a:endParaRPr sz="1679">
              <a:solidFill>
                <a:schemeClr val="dk1"/>
              </a:solidFill>
            </a:endParaRPr>
          </a:p>
          <a:p>
            <a:pPr indent="0" lvl="0" marL="0" rtl="0" algn="l">
              <a:spcBef>
                <a:spcPts val="0"/>
              </a:spcBef>
              <a:spcAft>
                <a:spcPts val="0"/>
              </a:spcAft>
              <a:buClr>
                <a:schemeClr val="dk1"/>
              </a:buClr>
              <a:buSzPct val="100000"/>
              <a:buFont typeface="Arial"/>
              <a:buNone/>
            </a:pPr>
            <a:r>
              <a:t/>
            </a:r>
            <a:endParaRPr b="1" sz="1100">
              <a:solidFill>
                <a:schemeClr val="dk1"/>
              </a:solidFill>
            </a:endParaRPr>
          </a:p>
          <a:p>
            <a:pPr indent="0" lvl="0" marL="0" rtl="0" algn="l">
              <a:spcBef>
                <a:spcPts val="1200"/>
              </a:spcBef>
              <a:spcAft>
                <a:spcPts val="1200"/>
              </a:spcAft>
              <a:buNone/>
            </a:pPr>
            <a:r>
              <a:t/>
            </a:r>
            <a:endParaRPr/>
          </a:p>
        </p:txBody>
      </p:sp>
      <p:pic>
        <p:nvPicPr>
          <p:cNvPr id="81" name="Google Shape;81;p16"/>
          <p:cNvPicPr preferRelativeResize="0"/>
          <p:nvPr/>
        </p:nvPicPr>
        <p:blipFill>
          <a:blip r:embed="rId4">
            <a:alphaModFix/>
          </a:blip>
          <a:stretch>
            <a:fillRect/>
          </a:stretch>
        </p:blipFill>
        <p:spPr>
          <a:xfrm>
            <a:off x="5978775" y="2952925"/>
            <a:ext cx="2783200" cy="198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9959"/>
            <a:ext cx="9144002" cy="5123583"/>
          </a:xfrm>
          <a:prstGeom prst="rect">
            <a:avLst/>
          </a:prstGeom>
          <a:noFill/>
          <a:ln>
            <a:noFill/>
          </a:ln>
        </p:spPr>
      </p:pic>
      <p:sp>
        <p:nvSpPr>
          <p:cNvPr id="87" name="Google Shape;87;p17"/>
          <p:cNvSpPr txBox="1"/>
          <p:nvPr>
            <p:ph type="title"/>
          </p:nvPr>
        </p:nvSpPr>
        <p:spPr>
          <a:xfrm>
            <a:off x="311700" y="304350"/>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t>Follow-up Meeting (Budget)</a:t>
            </a:r>
            <a:endParaRPr b="1" sz="2200"/>
          </a:p>
        </p:txBody>
      </p:sp>
      <p:sp>
        <p:nvSpPr>
          <p:cNvPr id="88" name="Google Shape;88;p17"/>
          <p:cNvSpPr txBox="1"/>
          <p:nvPr>
            <p:ph idx="1" type="body"/>
          </p:nvPr>
        </p:nvSpPr>
        <p:spPr>
          <a:xfrm>
            <a:off x="311700" y="985425"/>
            <a:ext cx="4216500" cy="4070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0000FF"/>
                </a:solidFill>
              </a:rPr>
              <a:t>1. Financial Cost Overview</a:t>
            </a:r>
            <a:endParaRPr b="1" sz="1400">
              <a:solidFill>
                <a:srgbClr val="0000FF"/>
              </a:solidFill>
            </a:endParaRPr>
          </a:p>
          <a:p>
            <a:pPr indent="-317500" lvl="0" marL="457200" rtl="0" algn="l">
              <a:spcBef>
                <a:spcPts val="1200"/>
              </a:spcBef>
              <a:spcAft>
                <a:spcPts val="0"/>
              </a:spcAft>
              <a:buClr>
                <a:schemeClr val="dk1"/>
              </a:buClr>
              <a:buSzPts val="1400"/>
              <a:buChar char="❖"/>
            </a:pPr>
            <a:r>
              <a:rPr b="1" lang="en" sz="1400">
                <a:solidFill>
                  <a:schemeClr val="dk1"/>
                </a:solidFill>
              </a:rPr>
              <a:t>Estimated Budget</a:t>
            </a:r>
            <a:r>
              <a:rPr lang="en" sz="1400">
                <a:solidFill>
                  <a:schemeClr val="dk1"/>
                </a:solidFill>
              </a:rPr>
              <a:t>: $15,000</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Breakdown</a:t>
            </a:r>
            <a:r>
              <a:rPr lang="en"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Personnel/Consultants: $6,000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Tools &amp; Technology: $4,000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Training &amp; Awareness: $2,500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Contingency &amp; Miscellaneous: $2,500</a:t>
            </a:r>
            <a:endParaRPr>
              <a:solidFill>
                <a:schemeClr val="dk1"/>
              </a:solidFill>
            </a:endParaRPr>
          </a:p>
          <a:p>
            <a:pPr indent="0" lvl="0" marL="0" rtl="0" algn="l">
              <a:spcBef>
                <a:spcPts val="1200"/>
              </a:spcBef>
              <a:spcAft>
                <a:spcPts val="0"/>
              </a:spcAft>
              <a:buNone/>
            </a:pPr>
            <a:r>
              <a:rPr b="1" lang="en" sz="1400">
                <a:solidFill>
                  <a:srgbClr val="0000FF"/>
                </a:solidFill>
              </a:rPr>
              <a:t>2. Expenses Timeline</a:t>
            </a:r>
            <a:endParaRPr b="1" sz="1400">
              <a:solidFill>
                <a:srgbClr val="0000FF"/>
              </a:solidFill>
            </a:endParaRPr>
          </a:p>
          <a:p>
            <a:pPr indent="-317500" lvl="0" marL="457200" rtl="0" algn="l">
              <a:spcBef>
                <a:spcPts val="1200"/>
              </a:spcBef>
              <a:spcAft>
                <a:spcPts val="0"/>
              </a:spcAft>
              <a:buClr>
                <a:schemeClr val="dk1"/>
              </a:buClr>
              <a:buSzPts val="1400"/>
              <a:buChar char="❖"/>
            </a:pPr>
            <a:r>
              <a:rPr b="1" lang="en" sz="1400">
                <a:solidFill>
                  <a:schemeClr val="dk1"/>
                </a:solidFill>
              </a:rPr>
              <a:t>Q3 2025 (July–Sept)</a:t>
            </a:r>
            <a:r>
              <a:rPr lang="en"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Initiate vendor onboarding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Begin implementation: $9,000 total</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Tools procurement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Initial training sessions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Early consultant engagement</a:t>
            </a:r>
            <a:endParaRPr sz="1700"/>
          </a:p>
        </p:txBody>
      </p:sp>
      <p:sp>
        <p:nvSpPr>
          <p:cNvPr id="89" name="Google Shape;89;p17"/>
          <p:cNvSpPr txBox="1"/>
          <p:nvPr>
            <p:ph idx="1" type="body"/>
          </p:nvPr>
        </p:nvSpPr>
        <p:spPr>
          <a:xfrm>
            <a:off x="4615800" y="985425"/>
            <a:ext cx="4216500" cy="4070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Q4 2025 (Oct–Dec)</a:t>
            </a:r>
            <a:r>
              <a:rPr lang="en"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Full rollout and assessment:</a:t>
            </a:r>
            <a:r>
              <a:rPr lang="en">
                <a:solidFill>
                  <a:schemeClr val="dk1"/>
                </a:solidFill>
              </a:rPr>
              <a:t> $6,000 total</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Program optimization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Compliance and reporting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Continued training and maintenance</a:t>
            </a:r>
            <a:endParaRPr b="1">
              <a:solidFill>
                <a:schemeClr val="dk1"/>
              </a:solidFill>
            </a:endParaRPr>
          </a:p>
          <a:p>
            <a:pPr indent="0" lvl="0" marL="0" rtl="0" algn="l">
              <a:spcBef>
                <a:spcPts val="1200"/>
              </a:spcBef>
              <a:spcAft>
                <a:spcPts val="0"/>
              </a:spcAft>
              <a:buNone/>
            </a:pPr>
            <a:r>
              <a:rPr b="1" lang="en" sz="1400">
                <a:solidFill>
                  <a:srgbClr val="0000FF"/>
                </a:solidFill>
              </a:rPr>
              <a:t>3. Risk Appetite &amp; Tolerance</a:t>
            </a:r>
            <a:endParaRPr b="1" sz="1400">
              <a:solidFill>
                <a:srgbClr val="0000FF"/>
              </a:solidFill>
            </a:endParaRPr>
          </a:p>
          <a:p>
            <a:pPr indent="-317500" lvl="0" marL="457200" rtl="0" algn="l">
              <a:spcBef>
                <a:spcPts val="1200"/>
              </a:spcBef>
              <a:spcAft>
                <a:spcPts val="0"/>
              </a:spcAft>
              <a:buClr>
                <a:schemeClr val="dk1"/>
              </a:buClr>
              <a:buSzPts val="1400"/>
              <a:buChar char="❖"/>
            </a:pPr>
            <a:r>
              <a:rPr b="1" lang="en" sz="1400">
                <a:solidFill>
                  <a:schemeClr val="dk1"/>
                </a:solidFill>
              </a:rPr>
              <a:t>Defined Tolerance</a:t>
            </a:r>
            <a:r>
              <a:rPr lang="en" sz="1400">
                <a:solidFill>
                  <a:schemeClr val="dk1"/>
                </a:solidFill>
              </a:rPr>
              <a:t>: Financial exposure up to </a:t>
            </a:r>
            <a:r>
              <a:rPr b="1" lang="en" sz="1400">
                <a:solidFill>
                  <a:schemeClr val="dk1"/>
                </a:solidFill>
              </a:rPr>
              <a:t>$15,000</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Risk Appetite Statement</a:t>
            </a:r>
            <a:r>
              <a:rPr lang="en" sz="1400">
                <a:solidFill>
                  <a:schemeClr val="dk1"/>
                </a:solidFill>
              </a:rPr>
              <a:t>:</a:t>
            </a:r>
            <a:br>
              <a:rPr lang="en" sz="1400">
                <a:solidFill>
                  <a:schemeClr val="dk1"/>
                </a:solidFill>
              </a:rPr>
            </a:br>
            <a:r>
              <a:rPr b="1" i="1" lang="en" sz="1300">
                <a:solidFill>
                  <a:schemeClr val="dk1"/>
                </a:solidFill>
                <a:highlight>
                  <a:srgbClr val="FFFF00"/>
                </a:highlight>
              </a:rPr>
              <a:t>"We are willing to accept moderate financial risk within the $15,000 ceiling to ensure critical operational security improvements and stakeholder compliance are achieved."</a:t>
            </a:r>
            <a:endParaRPr b="1" i="1" sz="2000">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39669" y="0"/>
            <a:ext cx="9064664" cy="5143501"/>
          </a:xfrm>
          <a:prstGeom prst="rect">
            <a:avLst/>
          </a:prstGeom>
          <a:noFill/>
          <a:ln>
            <a:noFill/>
          </a:ln>
        </p:spPr>
      </p:pic>
      <p:sp>
        <p:nvSpPr>
          <p:cNvPr id="95" name="Google Shape;95;p18"/>
          <p:cNvSpPr txBox="1"/>
          <p:nvPr>
            <p:ph type="title"/>
          </p:nvPr>
        </p:nvSpPr>
        <p:spPr>
          <a:xfrm>
            <a:off x="311700" y="4450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t>External Vulnerabilities</a:t>
            </a:r>
            <a:endParaRPr b="1" sz="2220"/>
          </a:p>
        </p:txBody>
      </p:sp>
      <p:sp>
        <p:nvSpPr>
          <p:cNvPr id="96" name="Google Shape;96;p18"/>
          <p:cNvSpPr txBox="1"/>
          <p:nvPr>
            <p:ph idx="1" type="body"/>
          </p:nvPr>
        </p:nvSpPr>
        <p:spPr>
          <a:xfrm>
            <a:off x="311700" y="1047550"/>
            <a:ext cx="4177800" cy="3611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Higher exposure risk</a:t>
            </a:r>
            <a:r>
              <a:rPr lang="en" sz="1600">
                <a:solidFill>
                  <a:schemeClr val="dk1"/>
                </a:solidFill>
              </a:rPr>
              <a:t>: External-facing systems (e.g., web servers, VPNs, email gateways) are accessible to attackers from anywhere in the world.</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Immediate threat vector</a:t>
            </a:r>
            <a:r>
              <a:rPr lang="en" sz="1600">
                <a:solidFill>
                  <a:schemeClr val="dk1"/>
                </a:solidFill>
              </a:rPr>
              <a:t>: These are the entry points for most cyberattacks, including ransomware, phishing, and DDoS.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Compliance pressure</a:t>
            </a:r>
            <a:r>
              <a:rPr lang="en" sz="1600">
                <a:solidFill>
                  <a:schemeClr val="dk1"/>
                </a:solidFill>
              </a:rPr>
              <a:t>: Many regulations (e.g., PCI DSS, HIPAA) emphasize securing public-facing assets.</a:t>
            </a:r>
            <a:endParaRPr b="1" sz="1600">
              <a:solidFill>
                <a:schemeClr val="dk1"/>
              </a:solidFill>
            </a:endParaRPr>
          </a:p>
        </p:txBody>
      </p:sp>
      <p:sp>
        <p:nvSpPr>
          <p:cNvPr id="97" name="Google Shape;97;p18"/>
          <p:cNvSpPr txBox="1"/>
          <p:nvPr/>
        </p:nvSpPr>
        <p:spPr>
          <a:xfrm>
            <a:off x="4630900" y="12762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sz="1300">
              <a:solidFill>
                <a:schemeClr val="dk1"/>
              </a:solidFill>
            </a:endParaRPr>
          </a:p>
        </p:txBody>
      </p:sp>
      <p:sp>
        <p:nvSpPr>
          <p:cNvPr id="98" name="Google Shape;98;p18"/>
          <p:cNvSpPr txBox="1"/>
          <p:nvPr>
            <p:ph idx="1" type="body"/>
          </p:nvPr>
        </p:nvSpPr>
        <p:spPr>
          <a:xfrm>
            <a:off x="4572000" y="1047600"/>
            <a:ext cx="4177800" cy="3611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Three Key Reasons</a:t>
            </a:r>
            <a:endParaRPr b="1"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Highest Exposure Risk</a:t>
            </a:r>
            <a:endParaRPr b="1"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Attackers worldwide can probe these systems 24/7</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﻿﻿Primary Attack Vector</a:t>
            </a:r>
            <a:endParaRPr b="1"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﻿﻿Most hacks (ransomware, phishing,</a:t>
            </a:r>
            <a:br>
              <a:rPr lang="en" sz="1600">
                <a:solidFill>
                  <a:schemeClr val="dk1"/>
                </a:solidFill>
              </a:rPr>
            </a:br>
            <a:r>
              <a:rPr lang="en" sz="1600">
                <a:solidFill>
                  <a:schemeClr val="dk1"/>
                </a:solidFill>
              </a:rPr>
              <a:t> DDoS) start here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﻿﻿Regulatory Spotlight</a:t>
            </a:r>
            <a:endParaRPr b="1"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﻿﻿Rules like PCI-DSS and HIPAA mandate strong public-facing security</a:t>
            </a:r>
            <a:endParaRPr b="1"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37360" y="0"/>
            <a:ext cx="9069283" cy="5143501"/>
          </a:xfrm>
          <a:prstGeom prst="rect">
            <a:avLst/>
          </a:prstGeom>
          <a:noFill/>
          <a:ln>
            <a:noFill/>
          </a:ln>
        </p:spPr>
      </p:pic>
      <p:sp>
        <p:nvSpPr>
          <p:cNvPr id="104" name="Google Shape;104;p1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t>Internal Vulnerabilities</a:t>
            </a:r>
            <a:endParaRPr sz="2200"/>
          </a:p>
        </p:txBody>
      </p:sp>
      <p:sp>
        <p:nvSpPr>
          <p:cNvPr id="105" name="Google Shape;105;p19"/>
          <p:cNvSpPr txBox="1"/>
          <p:nvPr>
            <p:ph idx="1" type="body"/>
          </p:nvPr>
        </p:nvSpPr>
        <p:spPr>
          <a:xfrm>
            <a:off x="311700" y="1078200"/>
            <a:ext cx="4213200" cy="3933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﻿﻿Security weaknesses that exist inside your private network</a:t>
            </a:r>
            <a:endParaRPr b="1"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﻿﻿Hidden Risk: </a:t>
            </a:r>
            <a:r>
              <a:rPr lang="en" sz="1600">
                <a:solidFill>
                  <a:schemeClr val="dk1"/>
                </a:solidFill>
              </a:rPr>
              <a:t>Not visible on the internet, but still exploitable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﻿﻿"Behind the Firewall":</a:t>
            </a:r>
            <a:r>
              <a:rPr lang="en" sz="1600">
                <a:solidFill>
                  <a:schemeClr val="dk1"/>
                </a:solidFill>
              </a:rPr>
              <a:t> Often overlooked because they're assumed safe</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b="1" sz="1400">
              <a:solidFill>
                <a:schemeClr val="dk1"/>
              </a:solidFill>
            </a:endParaRPr>
          </a:p>
          <a:p>
            <a:pPr indent="0" lvl="0" marL="0" rtl="0" algn="l">
              <a:spcBef>
                <a:spcPts val="1200"/>
              </a:spcBef>
              <a:spcAft>
                <a:spcPts val="1200"/>
              </a:spcAft>
              <a:buNone/>
            </a:pPr>
            <a:r>
              <a:t/>
            </a:r>
            <a:endParaRPr sz="2100"/>
          </a:p>
        </p:txBody>
      </p:sp>
      <p:pic>
        <p:nvPicPr>
          <p:cNvPr id="106" name="Google Shape;106;p19"/>
          <p:cNvPicPr preferRelativeResize="0"/>
          <p:nvPr/>
        </p:nvPicPr>
        <p:blipFill>
          <a:blip r:embed="rId4">
            <a:alphaModFix/>
          </a:blip>
          <a:stretch>
            <a:fillRect/>
          </a:stretch>
        </p:blipFill>
        <p:spPr>
          <a:xfrm>
            <a:off x="4701625" y="1078200"/>
            <a:ext cx="4130676" cy="3932850"/>
          </a:xfrm>
          <a:prstGeom prst="rect">
            <a:avLst/>
          </a:prstGeom>
          <a:noFill/>
          <a:ln cap="flat" cmpd="sng" w="19050">
            <a:solidFill>
              <a:schemeClr val="dk2"/>
            </a:solidFill>
            <a:prstDash val="solid"/>
            <a:round/>
            <a:headEnd len="sm" w="sm" type="none"/>
            <a:tailEnd len="sm" w="sm" type="none"/>
          </a:ln>
        </p:spPr>
      </p:pic>
      <p:pic>
        <p:nvPicPr>
          <p:cNvPr id="107" name="Google Shape;107;p19"/>
          <p:cNvPicPr preferRelativeResize="0"/>
          <p:nvPr/>
        </p:nvPicPr>
        <p:blipFill>
          <a:blip r:embed="rId5">
            <a:alphaModFix/>
          </a:blip>
          <a:stretch>
            <a:fillRect/>
          </a:stretch>
        </p:blipFill>
        <p:spPr>
          <a:xfrm>
            <a:off x="1011300" y="3342074"/>
            <a:ext cx="2813999" cy="141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0" y="8983"/>
            <a:ext cx="9143999" cy="5125533"/>
          </a:xfrm>
          <a:prstGeom prst="rect">
            <a:avLst/>
          </a:prstGeom>
          <a:noFill/>
          <a:ln>
            <a:noFill/>
          </a:ln>
        </p:spPr>
      </p:pic>
      <p:sp>
        <p:nvSpPr>
          <p:cNvPr id="113" name="Google Shape;113;p20"/>
          <p:cNvSpPr txBox="1"/>
          <p:nvPr>
            <p:ph type="title"/>
          </p:nvPr>
        </p:nvSpPr>
        <p:spPr>
          <a:xfrm>
            <a:off x="311700" y="172250"/>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Clr>
                <a:schemeClr val="dk1"/>
              </a:buClr>
              <a:buSzPts val="1100"/>
              <a:buFont typeface="Arial"/>
              <a:buNone/>
            </a:pPr>
            <a:r>
              <a:rPr b="1" lang="en" sz="2200"/>
              <a:t>Recommendations for DiasporaCare</a:t>
            </a:r>
            <a:endParaRPr b="1" sz="2200"/>
          </a:p>
        </p:txBody>
      </p:sp>
      <p:sp>
        <p:nvSpPr>
          <p:cNvPr id="114" name="Google Shape;114;p20"/>
          <p:cNvSpPr txBox="1"/>
          <p:nvPr>
            <p:ph idx="1" type="body"/>
          </p:nvPr>
        </p:nvSpPr>
        <p:spPr>
          <a:xfrm>
            <a:off x="311700" y="812325"/>
            <a:ext cx="4221900" cy="4226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dk1"/>
              </a:buClr>
              <a:buSzPts val="1600"/>
              <a:buChar char="❖"/>
            </a:pPr>
            <a:r>
              <a:rPr b="1" lang="en" sz="1600">
                <a:solidFill>
                  <a:schemeClr val="dk1"/>
                </a:solidFill>
              </a:rPr>
              <a:t>Start with External Scans</a:t>
            </a:r>
            <a:endParaRPr b="1" sz="1600">
              <a:solidFill>
                <a:schemeClr val="dk1"/>
              </a:solidFill>
            </a:endParaRPr>
          </a:p>
          <a:p>
            <a:pPr indent="-330200" lvl="1" marL="914400" rtl="0" algn="l">
              <a:lnSpc>
                <a:spcPct val="105000"/>
              </a:lnSpc>
              <a:spcBef>
                <a:spcPts val="0"/>
              </a:spcBef>
              <a:spcAft>
                <a:spcPts val="0"/>
              </a:spcAft>
              <a:buClr>
                <a:schemeClr val="dk1"/>
              </a:buClr>
              <a:buSzPts val="1600"/>
              <a:buChar char="➢"/>
            </a:pPr>
            <a:r>
              <a:rPr b="1" lang="en" sz="1600">
                <a:solidFill>
                  <a:schemeClr val="dk1"/>
                </a:solidFill>
              </a:rPr>
              <a:t>Scan all internet-facing assets</a:t>
            </a:r>
            <a:r>
              <a:rPr lang="en" sz="1600">
                <a:solidFill>
                  <a:schemeClr val="dk1"/>
                </a:solidFill>
              </a:rPr>
              <a:t> (web portals, VPNs, email gateways) to identify and fix high-risk exposures first.</a:t>
            </a:r>
            <a:endParaRPr sz="1600">
              <a:solidFill>
                <a:schemeClr val="dk1"/>
              </a:solidFill>
            </a:endParaRPr>
          </a:p>
          <a:p>
            <a:pPr indent="-330200" lvl="0" marL="457200" rtl="0" algn="l">
              <a:lnSpc>
                <a:spcPct val="105000"/>
              </a:lnSpc>
              <a:spcBef>
                <a:spcPts val="0"/>
              </a:spcBef>
              <a:spcAft>
                <a:spcPts val="0"/>
              </a:spcAft>
              <a:buClr>
                <a:schemeClr val="dk1"/>
              </a:buClr>
              <a:buSzPts val="1600"/>
              <a:buChar char="❖"/>
            </a:pPr>
            <a:r>
              <a:rPr b="1" lang="en" sz="1600">
                <a:solidFill>
                  <a:schemeClr val="dk1"/>
                </a:solidFill>
              </a:rPr>
              <a:t>Follow with Internal Scans</a:t>
            </a:r>
            <a:endParaRPr b="1" sz="1600">
              <a:solidFill>
                <a:schemeClr val="dk1"/>
              </a:solidFill>
            </a:endParaRPr>
          </a:p>
          <a:p>
            <a:pPr indent="-330200" lvl="1" marL="914400" rtl="0" algn="l">
              <a:lnSpc>
                <a:spcPct val="105000"/>
              </a:lnSpc>
              <a:spcBef>
                <a:spcPts val="0"/>
              </a:spcBef>
              <a:spcAft>
                <a:spcPts val="0"/>
              </a:spcAft>
              <a:buClr>
                <a:schemeClr val="dk1"/>
              </a:buClr>
              <a:buSzPts val="1600"/>
              <a:buChar char="➢"/>
            </a:pPr>
            <a:r>
              <a:rPr b="1" lang="en" sz="1600">
                <a:solidFill>
                  <a:schemeClr val="dk1"/>
                </a:solidFill>
              </a:rPr>
              <a:t>Assess private network systems </a:t>
            </a:r>
            <a:r>
              <a:rPr lang="en" sz="1600">
                <a:solidFill>
                  <a:schemeClr val="dk1"/>
                </a:solidFill>
              </a:rPr>
              <a:t>-employee devices, servers, file shares - to harden defenses and spot lateral-movement pathways.</a:t>
            </a:r>
            <a:endParaRPr sz="1600">
              <a:solidFill>
                <a:schemeClr val="dk1"/>
              </a:solidFill>
            </a:endParaRPr>
          </a:p>
          <a:p>
            <a:pPr indent="0" lvl="0" marL="0" rtl="0" algn="l">
              <a:lnSpc>
                <a:spcPct val="105000"/>
              </a:lnSpc>
              <a:spcBef>
                <a:spcPts val="0"/>
              </a:spcBef>
              <a:spcAft>
                <a:spcPts val="1200"/>
              </a:spcAft>
              <a:buSzPts val="1018"/>
              <a:buNone/>
            </a:pPr>
            <a:r>
              <a:t/>
            </a:r>
            <a:endParaRPr sz="1865"/>
          </a:p>
        </p:txBody>
      </p:sp>
      <p:sp>
        <p:nvSpPr>
          <p:cNvPr id="115" name="Google Shape;115;p20"/>
          <p:cNvSpPr txBox="1"/>
          <p:nvPr>
            <p:ph idx="1" type="body"/>
          </p:nvPr>
        </p:nvSpPr>
        <p:spPr>
          <a:xfrm>
            <a:off x="4572000" y="817825"/>
            <a:ext cx="4221900" cy="4226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dk1"/>
              </a:buClr>
              <a:buSzPts val="1600"/>
              <a:buChar char="❖"/>
            </a:pPr>
            <a:r>
              <a:rPr b="1" lang="en" sz="1600">
                <a:solidFill>
                  <a:schemeClr val="dk1"/>
                </a:solidFill>
              </a:rPr>
              <a:t>Adopt a Continuous, Risk-Based Cycle </a:t>
            </a:r>
            <a:endParaRPr b="1" sz="1600">
              <a:solidFill>
                <a:schemeClr val="dk1"/>
              </a:solidFill>
            </a:endParaRPr>
          </a:p>
          <a:p>
            <a:pPr indent="-330200" lvl="1" marL="914400" rtl="0" algn="l">
              <a:lnSpc>
                <a:spcPct val="105000"/>
              </a:lnSpc>
              <a:spcBef>
                <a:spcPts val="0"/>
              </a:spcBef>
              <a:spcAft>
                <a:spcPts val="0"/>
              </a:spcAft>
              <a:buClr>
                <a:schemeClr val="dk1"/>
              </a:buClr>
              <a:buSzPts val="1600"/>
              <a:buChar char="➢"/>
            </a:pPr>
            <a:r>
              <a:rPr b="1" lang="en" sz="1600">
                <a:solidFill>
                  <a:schemeClr val="dk1"/>
                </a:solidFill>
              </a:rPr>
              <a:t>Detect</a:t>
            </a:r>
            <a:r>
              <a:rPr lang="en" sz="1600">
                <a:solidFill>
                  <a:schemeClr val="dk1"/>
                </a:solidFill>
              </a:rPr>
              <a:t>: Run external scans, prioritize by CVSS score, exploit availability &amp; business impact</a:t>
            </a:r>
            <a:endParaRPr sz="1600">
              <a:solidFill>
                <a:schemeClr val="dk1"/>
              </a:solidFill>
            </a:endParaRPr>
          </a:p>
          <a:p>
            <a:pPr indent="-330200" lvl="1" marL="914400" rtl="0" algn="l">
              <a:lnSpc>
                <a:spcPct val="105000"/>
              </a:lnSpc>
              <a:spcBef>
                <a:spcPts val="0"/>
              </a:spcBef>
              <a:spcAft>
                <a:spcPts val="0"/>
              </a:spcAft>
              <a:buClr>
                <a:schemeClr val="dk1"/>
              </a:buClr>
              <a:buSzPts val="1600"/>
              <a:buChar char="➢"/>
            </a:pPr>
            <a:r>
              <a:rPr b="1" lang="en" sz="1600">
                <a:solidFill>
                  <a:schemeClr val="dk1"/>
                </a:solidFill>
              </a:rPr>
              <a:t>Remediate</a:t>
            </a:r>
            <a:r>
              <a:rPr lang="en" sz="1600">
                <a:solidFill>
                  <a:schemeClr val="dk1"/>
                </a:solidFill>
              </a:rPr>
              <a:t>: Patch or reconfigure during maintenance windows</a:t>
            </a:r>
            <a:endParaRPr sz="1600">
              <a:solidFill>
                <a:schemeClr val="dk1"/>
              </a:solidFill>
            </a:endParaRPr>
          </a:p>
          <a:p>
            <a:pPr indent="-330200" lvl="1" marL="914400" rtl="0" algn="l">
              <a:lnSpc>
                <a:spcPct val="105000"/>
              </a:lnSpc>
              <a:spcBef>
                <a:spcPts val="0"/>
              </a:spcBef>
              <a:spcAft>
                <a:spcPts val="0"/>
              </a:spcAft>
              <a:buClr>
                <a:schemeClr val="dk1"/>
              </a:buClr>
              <a:buSzPts val="1600"/>
              <a:buChar char="➢"/>
            </a:pPr>
            <a:r>
              <a:rPr b="1" lang="en" sz="1600">
                <a:solidFill>
                  <a:schemeClr val="dk1"/>
                </a:solidFill>
              </a:rPr>
              <a:t>Repeat</a:t>
            </a:r>
            <a:r>
              <a:rPr lang="en" sz="1600">
                <a:solidFill>
                  <a:schemeClr val="dk1"/>
                </a:solidFill>
              </a:rPr>
              <a:t>: Perform internal scans focusing on critical assets, then loop back for ongoing coverage</a:t>
            </a:r>
            <a:endParaRPr sz="1600">
              <a:solidFill>
                <a:schemeClr val="dk1"/>
              </a:solidFill>
            </a:endParaRPr>
          </a:p>
          <a:p>
            <a:pPr indent="0" lvl="0" marL="0" rtl="0" algn="l">
              <a:lnSpc>
                <a:spcPct val="105000"/>
              </a:lnSpc>
              <a:spcBef>
                <a:spcPts val="1200"/>
              </a:spcBef>
              <a:spcAft>
                <a:spcPts val="0"/>
              </a:spcAft>
              <a:buSzPts val="1018"/>
              <a:buNone/>
            </a:pPr>
            <a:r>
              <a:t/>
            </a:r>
            <a:endParaRPr b="1" sz="1217">
              <a:solidFill>
                <a:schemeClr val="dk1"/>
              </a:solidFill>
            </a:endParaRPr>
          </a:p>
          <a:p>
            <a:pPr indent="0" lvl="0" marL="0" rtl="0" algn="l">
              <a:lnSpc>
                <a:spcPct val="105000"/>
              </a:lnSpc>
              <a:spcBef>
                <a:spcPts val="1200"/>
              </a:spcBef>
              <a:spcAft>
                <a:spcPts val="0"/>
              </a:spcAft>
              <a:buClr>
                <a:schemeClr val="dk1"/>
              </a:buClr>
              <a:buSzPts val="1018"/>
              <a:buFont typeface="Arial"/>
              <a:buNone/>
            </a:pPr>
            <a:r>
              <a:t/>
            </a:r>
            <a:endParaRPr sz="1217">
              <a:solidFill>
                <a:schemeClr val="dk1"/>
              </a:solidFill>
            </a:endParaRPr>
          </a:p>
          <a:p>
            <a:pPr indent="0" lvl="0" marL="0" rtl="0" algn="l">
              <a:lnSpc>
                <a:spcPct val="105000"/>
              </a:lnSpc>
              <a:spcBef>
                <a:spcPts val="0"/>
              </a:spcBef>
              <a:spcAft>
                <a:spcPts val="1200"/>
              </a:spcAft>
              <a:buSzPts val="1018"/>
              <a:buNone/>
            </a:pPr>
            <a:r>
              <a:t/>
            </a:r>
            <a:endParaRPr sz="1865"/>
          </a:p>
        </p:txBody>
      </p:sp>
      <p:pic>
        <p:nvPicPr>
          <p:cNvPr id="116" name="Google Shape;116;p20"/>
          <p:cNvPicPr preferRelativeResize="0"/>
          <p:nvPr/>
        </p:nvPicPr>
        <p:blipFill>
          <a:blip r:embed="rId4">
            <a:alphaModFix/>
          </a:blip>
          <a:stretch>
            <a:fillRect/>
          </a:stretch>
        </p:blipFill>
        <p:spPr>
          <a:xfrm>
            <a:off x="5263450" y="3552075"/>
            <a:ext cx="3149976" cy="1316325"/>
          </a:xfrm>
          <a:prstGeom prst="rect">
            <a:avLst/>
          </a:prstGeom>
          <a:noFill/>
          <a:ln cap="flat" cmpd="sng" w="28575">
            <a:solidFill>
              <a:schemeClr val="dk2"/>
            </a:solidFill>
            <a:prstDash val="solid"/>
            <a:round/>
            <a:headEnd len="sm" w="sm" type="none"/>
            <a:tailEnd len="sm" w="sm" type="none"/>
          </a:ln>
        </p:spPr>
      </p:pic>
      <p:pic>
        <p:nvPicPr>
          <p:cNvPr id="117" name="Google Shape;117;p20"/>
          <p:cNvPicPr preferRelativeResize="0"/>
          <p:nvPr/>
        </p:nvPicPr>
        <p:blipFill>
          <a:blip r:embed="rId5">
            <a:alphaModFix/>
          </a:blip>
          <a:stretch>
            <a:fillRect/>
          </a:stretch>
        </p:blipFill>
        <p:spPr>
          <a:xfrm>
            <a:off x="537475" y="3529549"/>
            <a:ext cx="3770377" cy="13912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13543" y="0"/>
            <a:ext cx="9116916" cy="5143501"/>
          </a:xfrm>
          <a:prstGeom prst="rect">
            <a:avLst/>
          </a:prstGeom>
          <a:noFill/>
          <a:ln>
            <a:noFill/>
          </a:ln>
        </p:spPr>
      </p:pic>
      <p:sp>
        <p:nvSpPr>
          <p:cNvPr id="123" name="Google Shape;123;p21"/>
          <p:cNvSpPr txBox="1"/>
          <p:nvPr>
            <p:ph type="title"/>
          </p:nvPr>
        </p:nvSpPr>
        <p:spPr>
          <a:xfrm>
            <a:off x="311700" y="3688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b="1" lang="en" sz="2200"/>
              <a:t>Follow-up Meeting (strategies)</a:t>
            </a:r>
            <a:endParaRPr b="1" sz="2200"/>
          </a:p>
        </p:txBody>
      </p:sp>
      <p:sp>
        <p:nvSpPr>
          <p:cNvPr id="124" name="Google Shape;124;p21"/>
          <p:cNvSpPr txBox="1"/>
          <p:nvPr>
            <p:ph idx="1" type="body"/>
          </p:nvPr>
        </p:nvSpPr>
        <p:spPr>
          <a:xfrm>
            <a:off x="311700" y="1000075"/>
            <a:ext cx="8468400" cy="4002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500">
                <a:solidFill>
                  <a:schemeClr val="dk1"/>
                </a:solidFill>
              </a:rPr>
              <a:t>Definitions with examples from POA&amp;M</a:t>
            </a:r>
            <a:endParaRPr b="1" sz="1500">
              <a:solidFill>
                <a:schemeClr val="dk1"/>
              </a:solidFill>
            </a:endParaRPr>
          </a:p>
          <a:p>
            <a:pPr indent="-323850" lvl="0" marL="457200" rtl="0" algn="l">
              <a:lnSpc>
                <a:spcPct val="105000"/>
              </a:lnSpc>
              <a:spcBef>
                <a:spcPts val="1200"/>
              </a:spcBef>
              <a:spcAft>
                <a:spcPts val="0"/>
              </a:spcAft>
              <a:buClr>
                <a:schemeClr val="dk1"/>
              </a:buClr>
              <a:buSzPts val="1500"/>
              <a:buChar char="❖"/>
            </a:pPr>
            <a:r>
              <a:rPr b="1" lang="en" sz="1500">
                <a:solidFill>
                  <a:schemeClr val="dk1"/>
                </a:solidFill>
              </a:rPr>
              <a:t>Remediation plans</a:t>
            </a:r>
            <a:r>
              <a:rPr lang="en" sz="1500">
                <a:solidFill>
                  <a:schemeClr val="dk1"/>
                </a:solidFill>
              </a:rPr>
              <a:t>: A concise, structured outline of actions to eliminate a discovered vulnerability.</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b="1" lang="en" sz="1500">
                <a:solidFill>
                  <a:schemeClr val="dk1"/>
                </a:solidFill>
              </a:rPr>
              <a:t>E.g.</a:t>
            </a:r>
            <a:r>
              <a:rPr lang="en" sz="1500">
                <a:solidFill>
                  <a:schemeClr val="dk1"/>
                </a:solidFill>
              </a:rPr>
              <a:t>, for a TLS Version 1.0 Protocol Detection, the remediation plan is “to disable TLS 1.0, enable TLS 1.2 and TLS 1.3, and verify that all endpoints support these secure versions”. </a:t>
            </a:r>
            <a:endParaRPr sz="1500">
              <a:solidFill>
                <a:schemeClr val="dk1"/>
              </a:solidFill>
            </a:endParaRPr>
          </a:p>
          <a:p>
            <a:pPr indent="-323850" lvl="0" marL="457200" rtl="0" algn="l">
              <a:lnSpc>
                <a:spcPct val="105000"/>
              </a:lnSpc>
              <a:spcBef>
                <a:spcPts val="0"/>
              </a:spcBef>
              <a:spcAft>
                <a:spcPts val="0"/>
              </a:spcAft>
              <a:buClr>
                <a:schemeClr val="dk1"/>
              </a:buClr>
              <a:buSzPts val="1500"/>
              <a:buChar char="❖"/>
            </a:pPr>
            <a:r>
              <a:rPr b="1" lang="en" sz="1500">
                <a:solidFill>
                  <a:schemeClr val="dk1"/>
                </a:solidFill>
              </a:rPr>
              <a:t>Planned Milestones</a:t>
            </a:r>
            <a:r>
              <a:rPr lang="en" sz="1500">
                <a:solidFill>
                  <a:schemeClr val="dk1"/>
                </a:solidFill>
              </a:rPr>
              <a:t>: A succinct checkpoint marking the completion of a key remediation phase to track and measure progress toward resolving a vulnerability. </a:t>
            </a:r>
            <a:endParaRPr sz="1500">
              <a:solidFill>
                <a:schemeClr val="dk1"/>
              </a:solidFill>
            </a:endParaRPr>
          </a:p>
          <a:p>
            <a:pPr indent="-323850" lvl="1" marL="914400" rtl="0" algn="l">
              <a:lnSpc>
                <a:spcPct val="105000"/>
              </a:lnSpc>
              <a:spcBef>
                <a:spcPts val="0"/>
              </a:spcBef>
              <a:spcAft>
                <a:spcPts val="0"/>
              </a:spcAft>
              <a:buClr>
                <a:schemeClr val="dk1"/>
              </a:buClr>
              <a:buSzPts val="1500"/>
              <a:buChar char="➢"/>
            </a:pPr>
            <a:r>
              <a:rPr b="1" lang="en" sz="1500">
                <a:solidFill>
                  <a:schemeClr val="dk1"/>
                </a:solidFill>
              </a:rPr>
              <a:t>E.g.</a:t>
            </a:r>
            <a:r>
              <a:rPr lang="en" sz="1500">
                <a:solidFill>
                  <a:schemeClr val="dk1"/>
                </a:solidFill>
              </a:rPr>
              <a:t>, for the vulnerability in slide 1/85, SSL Certificate Cannot Be Trusted, the planned milestone for remediation is “Phase 1: Certificate decision made, Phase 2: Certificate Obtained, Phase 3: Certificate Tested”</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Milestone Due Date</a:t>
            </a:r>
            <a:r>
              <a:rPr lang="en" sz="1500">
                <a:solidFill>
                  <a:schemeClr val="dk1"/>
                </a:solidFill>
              </a:rPr>
              <a:t>: The specific date on which a planned milestone must be achieved to keep remediation efforts on schedule, </a:t>
            </a:r>
            <a:endParaRPr sz="1500">
              <a:solidFill>
                <a:schemeClr val="dk1"/>
              </a:solidFill>
            </a:endParaRPr>
          </a:p>
          <a:p>
            <a:pPr indent="-323850" lvl="1" marL="914400" rtl="0" algn="l">
              <a:spcBef>
                <a:spcPts val="0"/>
              </a:spcBef>
              <a:spcAft>
                <a:spcPts val="0"/>
              </a:spcAft>
              <a:buClr>
                <a:schemeClr val="dk1"/>
              </a:buClr>
              <a:buSzPts val="1500"/>
              <a:buChar char="➢"/>
            </a:pPr>
            <a:r>
              <a:rPr b="1" lang="en" sz="1500">
                <a:solidFill>
                  <a:schemeClr val="dk1"/>
                </a:solidFill>
              </a:rPr>
              <a:t>E.g.</a:t>
            </a:r>
            <a:r>
              <a:rPr lang="en" sz="1500">
                <a:solidFill>
                  <a:schemeClr val="dk1"/>
                </a:solidFill>
              </a:rPr>
              <a:t>, for the vulnerability in slide 18/929 HTTP TRACE/TRACK METHODS ALLOWED, for the two-weeks remediation starting on 08/06/25, the milestone due date is 08/20/25.</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13543" y="0"/>
            <a:ext cx="9116916" cy="5143501"/>
          </a:xfrm>
          <a:prstGeom prst="rect">
            <a:avLst/>
          </a:prstGeom>
          <a:noFill/>
          <a:ln>
            <a:noFill/>
          </a:ln>
        </p:spPr>
      </p:pic>
      <p:sp>
        <p:nvSpPr>
          <p:cNvPr id="130" name="Google Shape;130;p22"/>
          <p:cNvSpPr txBox="1"/>
          <p:nvPr>
            <p:ph type="title"/>
          </p:nvPr>
        </p:nvSpPr>
        <p:spPr>
          <a:xfrm>
            <a:off x="311700" y="330125"/>
            <a:ext cx="8520600" cy="5727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b="1" lang="en" sz="2200"/>
              <a:t>Follow-up Meeting (strategies) Continued</a:t>
            </a:r>
            <a:endParaRPr b="1" sz="2200"/>
          </a:p>
        </p:txBody>
      </p:sp>
      <p:sp>
        <p:nvSpPr>
          <p:cNvPr id="131" name="Google Shape;131;p22"/>
          <p:cNvSpPr txBox="1"/>
          <p:nvPr>
            <p:ph idx="1" type="body"/>
          </p:nvPr>
        </p:nvSpPr>
        <p:spPr>
          <a:xfrm>
            <a:off x="311700" y="1002250"/>
            <a:ext cx="8520600" cy="38586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27660" lvl="0" marL="457200" rtl="0" algn="l">
              <a:lnSpc>
                <a:spcPct val="95000"/>
              </a:lnSpc>
              <a:spcBef>
                <a:spcPts val="0"/>
              </a:spcBef>
              <a:spcAft>
                <a:spcPts val="0"/>
              </a:spcAft>
              <a:buClr>
                <a:schemeClr val="dk1"/>
              </a:buClr>
              <a:buSzPts val="1560"/>
              <a:buChar char="❖"/>
            </a:pPr>
            <a:r>
              <a:rPr b="1" lang="en" sz="1560">
                <a:solidFill>
                  <a:schemeClr val="dk1"/>
                </a:solidFill>
              </a:rPr>
              <a:t>Remediation/ System owners</a:t>
            </a:r>
            <a:r>
              <a:rPr lang="en" sz="1560">
                <a:solidFill>
                  <a:schemeClr val="dk1"/>
                </a:solidFill>
              </a:rPr>
              <a:t>: Individuals roles responsible for the procurement, development, integration, operation, maintenance, and eventual disposal of an information system. </a:t>
            </a:r>
            <a:endParaRPr sz="1560">
              <a:solidFill>
                <a:schemeClr val="dk1"/>
              </a:solidFill>
            </a:endParaRPr>
          </a:p>
          <a:p>
            <a:pPr indent="-327660" lvl="1" marL="914400" rtl="0" algn="l">
              <a:lnSpc>
                <a:spcPct val="95000"/>
              </a:lnSpc>
              <a:spcBef>
                <a:spcPts val="0"/>
              </a:spcBef>
              <a:spcAft>
                <a:spcPts val="0"/>
              </a:spcAft>
              <a:buClr>
                <a:schemeClr val="dk1"/>
              </a:buClr>
              <a:buSzPts val="1560"/>
              <a:buChar char="➢"/>
            </a:pPr>
            <a:r>
              <a:rPr b="1" lang="en" sz="1560">
                <a:solidFill>
                  <a:schemeClr val="dk1"/>
                </a:solidFill>
              </a:rPr>
              <a:t>E.g.</a:t>
            </a:r>
            <a:r>
              <a:rPr lang="en" sz="1560">
                <a:solidFill>
                  <a:schemeClr val="dk1"/>
                </a:solidFill>
              </a:rPr>
              <a:t>, system administrator/ IT security team for vulnerability as seen in slide 18/929.</a:t>
            </a:r>
            <a:endParaRPr sz="1560">
              <a:solidFill>
                <a:schemeClr val="dk1"/>
              </a:solidFill>
            </a:endParaRPr>
          </a:p>
          <a:p>
            <a:pPr indent="-327660" lvl="0" marL="457200" rtl="0" algn="l">
              <a:lnSpc>
                <a:spcPct val="95000"/>
              </a:lnSpc>
              <a:spcBef>
                <a:spcPts val="0"/>
              </a:spcBef>
              <a:spcAft>
                <a:spcPts val="0"/>
              </a:spcAft>
              <a:buClr>
                <a:schemeClr val="dk1"/>
              </a:buClr>
              <a:buSzPts val="1560"/>
              <a:buChar char="❖"/>
            </a:pPr>
            <a:r>
              <a:rPr b="1" lang="en" sz="1560">
                <a:solidFill>
                  <a:schemeClr val="dk1"/>
                </a:solidFill>
              </a:rPr>
              <a:t>Resources</a:t>
            </a:r>
            <a:r>
              <a:rPr lang="en" sz="1560">
                <a:solidFill>
                  <a:schemeClr val="dk1"/>
                </a:solidFill>
              </a:rPr>
              <a:t>: The personnel, tools, funding, technologies, and environments required to effectively plan, test, and remediate identified vulnerabilities. </a:t>
            </a:r>
            <a:endParaRPr sz="1560">
              <a:solidFill>
                <a:schemeClr val="dk1"/>
              </a:solidFill>
            </a:endParaRPr>
          </a:p>
          <a:p>
            <a:pPr indent="-327660" lvl="1" marL="914400" rtl="0" algn="l">
              <a:lnSpc>
                <a:spcPct val="95000"/>
              </a:lnSpc>
              <a:spcBef>
                <a:spcPts val="0"/>
              </a:spcBef>
              <a:spcAft>
                <a:spcPts val="0"/>
              </a:spcAft>
              <a:buClr>
                <a:schemeClr val="dk1"/>
              </a:buClr>
              <a:buSzPts val="1560"/>
              <a:buChar char="➢"/>
            </a:pPr>
            <a:r>
              <a:rPr b="1" lang="en" sz="1560">
                <a:solidFill>
                  <a:schemeClr val="dk1"/>
                </a:solidFill>
              </a:rPr>
              <a:t>E.g.</a:t>
            </a:r>
            <a:r>
              <a:rPr lang="en" sz="1560">
                <a:solidFill>
                  <a:schemeClr val="dk1"/>
                </a:solidFill>
              </a:rPr>
              <a:t>, slide 13/929, HSTS Missing from HTTPS Server (RFC 6797), some of the resources required for remediation are Server access, vulnerability scan results, inventory list, browser console tests, HTTPS enforcement analysis, compatibility tools etc.</a:t>
            </a:r>
            <a:endParaRPr sz="1560">
              <a:solidFill>
                <a:schemeClr val="dk1"/>
              </a:solidFill>
            </a:endParaRPr>
          </a:p>
          <a:p>
            <a:pPr indent="-327660" lvl="0" marL="457200" rtl="0" algn="l">
              <a:lnSpc>
                <a:spcPct val="95000"/>
              </a:lnSpc>
              <a:spcBef>
                <a:spcPts val="0"/>
              </a:spcBef>
              <a:spcAft>
                <a:spcPts val="0"/>
              </a:spcAft>
              <a:buClr>
                <a:schemeClr val="dk1"/>
              </a:buClr>
              <a:buSzPts val="1560"/>
              <a:buChar char="❖"/>
            </a:pPr>
            <a:r>
              <a:rPr b="1" lang="en" sz="1560">
                <a:solidFill>
                  <a:schemeClr val="dk1"/>
                </a:solidFill>
              </a:rPr>
              <a:t>Monitoring</a:t>
            </a:r>
            <a:r>
              <a:rPr lang="en" sz="1560">
                <a:solidFill>
                  <a:schemeClr val="dk1"/>
                </a:solidFill>
              </a:rPr>
              <a:t>: The continuous observation of systems, networks, and applications to detect, alert on, and respond to security threats as they arise. </a:t>
            </a:r>
            <a:endParaRPr sz="1560">
              <a:solidFill>
                <a:schemeClr val="dk1"/>
              </a:solidFill>
            </a:endParaRPr>
          </a:p>
          <a:p>
            <a:pPr indent="-327660" lvl="1" marL="914400" rtl="0" algn="l">
              <a:lnSpc>
                <a:spcPct val="95000"/>
              </a:lnSpc>
              <a:spcBef>
                <a:spcPts val="0"/>
              </a:spcBef>
              <a:spcAft>
                <a:spcPts val="0"/>
              </a:spcAft>
              <a:buClr>
                <a:schemeClr val="dk1"/>
              </a:buClr>
              <a:buSzPts val="1560"/>
              <a:buChar char="➢"/>
            </a:pPr>
            <a:r>
              <a:rPr b="1" lang="en" sz="1560">
                <a:solidFill>
                  <a:schemeClr val="dk1"/>
                </a:solidFill>
              </a:rPr>
              <a:t>E.g.</a:t>
            </a:r>
            <a:r>
              <a:rPr lang="en" sz="1560">
                <a:solidFill>
                  <a:schemeClr val="dk1"/>
                </a:solidFill>
              </a:rPr>
              <a:t>, for the vulnerability slide 19/929 SSL Certificate Expiry, Original Severity: High, Adjusted Severity: Medium. By renewing all expiring certificates, validating their deployments, and enabling automated expiry alerts, the risk of service disruption due to certificate lapses is reduced one notch from High to Medium.</a:t>
            </a:r>
            <a:endParaRPr sz="1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